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8"/>
  </p:notesMasterIdLst>
  <p:sldIdLst>
    <p:sldId id="256" r:id="rId2"/>
    <p:sldId id="257" r:id="rId3"/>
    <p:sldId id="259" r:id="rId4"/>
    <p:sldId id="339" r:id="rId5"/>
    <p:sldId id="311" r:id="rId6"/>
    <p:sldId id="261" r:id="rId7"/>
    <p:sldId id="313" r:id="rId8"/>
    <p:sldId id="271" r:id="rId9"/>
    <p:sldId id="304" r:id="rId10"/>
    <p:sldId id="319" r:id="rId11"/>
    <p:sldId id="310" r:id="rId12"/>
    <p:sldId id="270" r:id="rId13"/>
    <p:sldId id="262" r:id="rId14"/>
    <p:sldId id="328" r:id="rId15"/>
    <p:sldId id="263" r:id="rId16"/>
    <p:sldId id="323" r:id="rId17"/>
    <p:sldId id="340" r:id="rId18"/>
    <p:sldId id="341" r:id="rId19"/>
    <p:sldId id="324" r:id="rId20"/>
    <p:sldId id="325" r:id="rId21"/>
    <p:sldId id="309" r:id="rId22"/>
    <p:sldId id="280" r:id="rId23"/>
    <p:sldId id="308" r:id="rId24"/>
    <p:sldId id="322" r:id="rId25"/>
    <p:sldId id="265" r:id="rId26"/>
    <p:sldId id="338" r:id="rId27"/>
    <p:sldId id="307" r:id="rId28"/>
    <p:sldId id="267" r:id="rId29"/>
    <p:sldId id="269" r:id="rId30"/>
    <p:sldId id="333" r:id="rId31"/>
    <p:sldId id="306" r:id="rId32"/>
    <p:sldId id="334" r:id="rId33"/>
    <p:sldId id="335" r:id="rId34"/>
    <p:sldId id="336" r:id="rId35"/>
    <p:sldId id="286" r:id="rId36"/>
    <p:sldId id="312" r:id="rId37"/>
  </p:sldIdLst>
  <p:sldSz cx="9144000" cy="5143500" type="screen16x9"/>
  <p:notesSz cx="6858000" cy="9144000"/>
  <p:embeddedFontLst>
    <p:embeddedFont>
      <p:font typeface="Barlow Semi Condensed" panose="00000506000000000000" pitchFamily="2" charset="0"/>
      <p:regular r:id="rId39"/>
      <p:bold r:id="rId40"/>
      <p:italic r:id="rId41"/>
      <p:boldItalic r:id="rId42"/>
    </p:embeddedFont>
    <p:embeddedFont>
      <p:font typeface="Barlow Semi Condensed Medium" panose="00000606000000000000" pitchFamily="2" charset="0"/>
      <p:regular r:id="rId43"/>
      <p:bold r:id="rId44"/>
      <p:italic r:id="rId45"/>
      <p:boldItalic r:id="rId46"/>
    </p:embeddedFont>
    <p:embeddedFont>
      <p:font typeface="Calibri" panose="020F0502020204030204" pitchFamily="34" charset="0"/>
      <p:regular r:id="rId47"/>
      <p:bold r:id="rId48"/>
      <p:italic r:id="rId49"/>
      <p:boldItalic r:id="rId50"/>
    </p:embeddedFont>
    <p:embeddedFont>
      <p:font typeface="Fjalla One" panose="02000506040000020004" pitchFamily="2" charset="0"/>
      <p:regular r:id="rId51"/>
    </p:embeddedFont>
    <p:embeddedFont>
      <p:font typeface="Georgia" panose="02040502050405020303" pitchFamily="18" charset="0"/>
      <p:regular r:id="rId52"/>
      <p:bold r:id="rId53"/>
      <p:italic r:id="rId54"/>
      <p:boldItalic r:id="rId55"/>
    </p:embeddedFont>
    <p:embeddedFont>
      <p:font typeface="Merriweather" panose="00000500000000000000" pitchFamily="2" charset="0"/>
      <p:regular r:id="rId56"/>
      <p:bold r:id="rId57"/>
      <p:italic r:id="rId58"/>
      <p:boldItalic r:id="rId59"/>
    </p:embeddedFont>
    <p:embeddedFont>
      <p:font typeface="Roboto Condensed Light" panose="02000000000000000000" pitchFamily="2" charset="0"/>
      <p:regular r:id="rId60"/>
      <p: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3F4CF4-9C52-47BA-999D-78A5D5359CEC}">
  <a:tblStyle styleId="{923F4CF4-9C52-47BA-999D-78A5D5359C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08" autoAdjust="0"/>
    <p:restoredTop sz="91738" autoAdjust="0"/>
  </p:normalViewPr>
  <p:slideViewPr>
    <p:cSldViewPr snapToGrid="0">
      <p:cViewPr varScale="1">
        <p:scale>
          <a:sx n="71" d="100"/>
          <a:sy n="71" d="100"/>
        </p:scale>
        <p:origin x="117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png"/><Relationship Id="rId4" Type="http://schemas.openxmlformats.org/officeDocument/2006/relationships/image" Target="../media/image12.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png"/><Relationship Id="rId4" Type="http://schemas.openxmlformats.org/officeDocument/2006/relationships/image" Target="../media/image1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C80C81-F72F-4EBD-BFBA-DD298B922F0E}"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EEF4D8CD-D39B-438F-80A2-9AF9811C8DC7}">
      <dgm:prSet phldrT="[Text]" custT="1"/>
      <dgm:spPr/>
      <dgm:t>
        <a:bodyPr/>
        <a:lstStyle/>
        <a:p>
          <a:r>
            <a:rPr lang="en-US" sz="2000" dirty="0">
              <a:latin typeface="Times New Roman" panose="02020603050405020304" pitchFamily="18" charset="0"/>
              <a:cs typeface="Times New Roman" panose="02020603050405020304" pitchFamily="18" charset="0"/>
            </a:rPr>
            <a:t>Cost</a:t>
          </a:r>
        </a:p>
      </dgm:t>
    </dgm:pt>
    <dgm:pt modelId="{ABB6ABFD-9945-4650-A802-369A7D4078CC}" type="parTrans" cxnId="{32357E98-AAF5-4213-9D8B-5540663EA070}">
      <dgm:prSet/>
      <dgm:spPr/>
      <dgm:t>
        <a:bodyPr/>
        <a:lstStyle/>
        <a:p>
          <a:endParaRPr lang="en-US"/>
        </a:p>
      </dgm:t>
    </dgm:pt>
    <dgm:pt modelId="{5938DE2C-20CD-4563-9A51-2FA48281BD41}" type="sibTrans" cxnId="{32357E98-AAF5-4213-9D8B-5540663EA070}">
      <dgm:prSet/>
      <dgm:spPr/>
      <dgm:t>
        <a:bodyPr/>
        <a:lstStyle/>
        <a:p>
          <a:endParaRPr lang="en-US"/>
        </a:p>
      </dgm:t>
    </dgm:pt>
    <dgm:pt modelId="{D44AE170-3C68-4F18-8597-3CA674D7EA8C}">
      <dgm:prSet phldrT="[Text]" custT="1"/>
      <dgm:spPr/>
      <dgm:t>
        <a:bodyPr/>
        <a:lstStyle/>
        <a:p>
          <a:r>
            <a:rPr lang="en-US" sz="2000" dirty="0">
              <a:latin typeface="Times New Roman" panose="02020603050405020304" pitchFamily="18" charset="0"/>
              <a:cs typeface="Times New Roman" panose="02020603050405020304" pitchFamily="18" charset="0"/>
            </a:rPr>
            <a:t>Resistance to change</a:t>
          </a:r>
        </a:p>
      </dgm:t>
    </dgm:pt>
    <dgm:pt modelId="{5C794BBC-66A2-464B-81CF-4A32ADFA8013}" type="parTrans" cxnId="{58A6EA78-B8D9-4B46-B90C-538EF97258EC}">
      <dgm:prSet/>
      <dgm:spPr/>
      <dgm:t>
        <a:bodyPr/>
        <a:lstStyle/>
        <a:p>
          <a:endParaRPr lang="en-US"/>
        </a:p>
      </dgm:t>
    </dgm:pt>
    <dgm:pt modelId="{1F5E92D1-E4F2-4CB1-951D-41119254962F}" type="sibTrans" cxnId="{58A6EA78-B8D9-4B46-B90C-538EF97258EC}">
      <dgm:prSet/>
      <dgm:spPr/>
      <dgm:t>
        <a:bodyPr/>
        <a:lstStyle/>
        <a:p>
          <a:endParaRPr lang="en-US"/>
        </a:p>
      </dgm:t>
    </dgm:pt>
    <dgm:pt modelId="{2CF86DFF-94ED-4A5C-806F-68B23FB2A972}">
      <dgm:prSet phldrT="[Text]" custT="1"/>
      <dgm:spPr/>
      <dgm:t>
        <a:bodyPr/>
        <a:lstStyle/>
        <a:p>
          <a:r>
            <a:rPr lang="en-US" sz="2000" b="0" dirty="0">
              <a:latin typeface="Times New Roman" panose="02020603050405020304" pitchFamily="18" charset="0"/>
              <a:cs typeface="Times New Roman" panose="02020603050405020304" pitchFamily="18" charset="0"/>
            </a:rPr>
            <a:t>Complexity</a:t>
          </a:r>
        </a:p>
      </dgm:t>
    </dgm:pt>
    <dgm:pt modelId="{246254C0-CFF4-49CE-ACC0-CAE3E26B3C09}" type="parTrans" cxnId="{6DAF7721-3E83-4C6E-97E6-BC6FE66F2EBC}">
      <dgm:prSet/>
      <dgm:spPr/>
      <dgm:t>
        <a:bodyPr/>
        <a:lstStyle/>
        <a:p>
          <a:endParaRPr lang="en-US"/>
        </a:p>
      </dgm:t>
    </dgm:pt>
    <dgm:pt modelId="{205184F5-F92F-44A4-85FC-3776DC1D46AC}" type="sibTrans" cxnId="{6DAF7721-3E83-4C6E-97E6-BC6FE66F2EBC}">
      <dgm:prSet/>
      <dgm:spPr/>
      <dgm:t>
        <a:bodyPr/>
        <a:lstStyle/>
        <a:p>
          <a:endParaRPr lang="en-US"/>
        </a:p>
      </dgm:t>
    </dgm:pt>
    <dgm:pt modelId="{1EBE66A1-8032-404C-93B9-451B20DE146D}">
      <dgm:prSet phldrT="[Text]" custT="1"/>
      <dgm:spPr/>
      <dgm:t>
        <a:bodyPr/>
        <a:lstStyle/>
        <a:p>
          <a:r>
            <a:rPr lang="en-US" sz="2000" b="0" dirty="0">
              <a:latin typeface="Times New Roman" panose="02020603050405020304" pitchFamily="18" charset="0"/>
              <a:cs typeface="Times New Roman" panose="02020603050405020304" pitchFamily="18" charset="0"/>
            </a:rPr>
            <a:t>Time-consuming implementation</a:t>
          </a:r>
          <a:endParaRPr lang="en-US" sz="2000" dirty="0"/>
        </a:p>
      </dgm:t>
    </dgm:pt>
    <dgm:pt modelId="{0C433C91-A0F0-4A14-B7AA-1D4358F8F071}" type="parTrans" cxnId="{E7F8AFE7-D375-4B10-B1A8-608DEA800654}">
      <dgm:prSet/>
      <dgm:spPr/>
      <dgm:t>
        <a:bodyPr/>
        <a:lstStyle/>
        <a:p>
          <a:endParaRPr lang="en-US"/>
        </a:p>
      </dgm:t>
    </dgm:pt>
    <dgm:pt modelId="{15C6FAB9-08F6-4AFB-9D45-53CC9D903525}" type="sibTrans" cxnId="{E7F8AFE7-D375-4B10-B1A8-608DEA800654}">
      <dgm:prSet/>
      <dgm:spPr/>
      <dgm:t>
        <a:bodyPr/>
        <a:lstStyle/>
        <a:p>
          <a:endParaRPr lang="en-US"/>
        </a:p>
      </dgm:t>
    </dgm:pt>
    <dgm:pt modelId="{DA886784-DD89-42D9-A6B5-E09076CA4FB6}" type="pres">
      <dgm:prSet presAssocID="{66C80C81-F72F-4EBD-BFBA-DD298B922F0E}" presName="Name0" presStyleCnt="0">
        <dgm:presLayoutVars>
          <dgm:dir/>
          <dgm:resizeHandles val="exact"/>
        </dgm:presLayoutVars>
      </dgm:prSet>
      <dgm:spPr/>
    </dgm:pt>
    <dgm:pt modelId="{5789B1B0-0B08-4F8A-91FA-1D469DA9549D}" type="pres">
      <dgm:prSet presAssocID="{EEF4D8CD-D39B-438F-80A2-9AF9811C8DC7}" presName="compNode" presStyleCnt="0"/>
      <dgm:spPr/>
    </dgm:pt>
    <dgm:pt modelId="{31EBE66E-941C-4C22-A29A-F02E3365F0D8}" type="pres">
      <dgm:prSet presAssocID="{EEF4D8CD-D39B-438F-80A2-9AF9811C8DC7}" presName="pictRect" presStyleLbl="node1" presStyleIdx="0" presStyleCnt="4" custScaleX="100084" custScaleY="91838" custLinFactNeighborX="11230" custLinFactNeighborY="7789"/>
      <dgm:spPr>
        <a:blipFill>
          <a:blip xmlns:r="http://schemas.openxmlformats.org/officeDocument/2006/relationships" r:embed="rId1">
            <a:extLst>
              <a:ext uri="{28A0092B-C50C-407E-A947-70E740481C1C}">
                <a14:useLocalDpi xmlns:a14="http://schemas.microsoft.com/office/drawing/2010/main" val="0"/>
              </a:ext>
            </a:extLst>
          </a:blip>
          <a:srcRect/>
          <a:stretch>
            <a:fillRect t="-15000" b="-15000"/>
          </a:stretch>
        </a:blipFill>
      </dgm:spPr>
    </dgm:pt>
    <dgm:pt modelId="{E41DA84B-989F-475F-AD24-09F2794A2600}" type="pres">
      <dgm:prSet presAssocID="{EEF4D8CD-D39B-438F-80A2-9AF9811C8DC7}" presName="textRect" presStyleLbl="revTx" presStyleIdx="0" presStyleCnt="4" custScaleY="99993" custLinFactNeighborX="7053" custLinFactNeighborY="3873">
        <dgm:presLayoutVars>
          <dgm:bulletEnabled val="1"/>
        </dgm:presLayoutVars>
      </dgm:prSet>
      <dgm:spPr/>
    </dgm:pt>
    <dgm:pt modelId="{85BA0758-BFF4-4FD1-AEF3-299AA3D2B1E9}" type="pres">
      <dgm:prSet presAssocID="{5938DE2C-20CD-4563-9A51-2FA48281BD41}" presName="sibTrans" presStyleLbl="sibTrans2D1" presStyleIdx="0" presStyleCnt="0"/>
      <dgm:spPr/>
    </dgm:pt>
    <dgm:pt modelId="{D1173523-B5EF-4248-AE4A-538BE459E561}" type="pres">
      <dgm:prSet presAssocID="{D44AE170-3C68-4F18-8597-3CA674D7EA8C}" presName="compNode" presStyleCnt="0"/>
      <dgm:spPr/>
    </dgm:pt>
    <dgm:pt modelId="{9EFAA57F-7944-465B-94B8-D9E17E11CB0E}" type="pres">
      <dgm:prSet presAssocID="{D44AE170-3C68-4F18-8597-3CA674D7EA8C}" presName="pictRect" presStyleLbl="node1" presStyleIdx="1" presStyleCnt="4" custScaleX="115185" custScaleY="103552" custLinFactNeighborX="93903" custLinFactNeighborY="7118"/>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pt>
    <dgm:pt modelId="{1BDCAAFA-5510-4E5D-98CB-FF791C5A3AE4}" type="pres">
      <dgm:prSet presAssocID="{D44AE170-3C68-4F18-8597-3CA674D7EA8C}" presName="textRect" presStyleLbl="revTx" presStyleIdx="1" presStyleCnt="4" custScaleX="152902" custLinFactNeighborX="99019" custLinFactNeighborY="20526">
        <dgm:presLayoutVars>
          <dgm:bulletEnabled val="1"/>
        </dgm:presLayoutVars>
      </dgm:prSet>
      <dgm:spPr/>
    </dgm:pt>
    <dgm:pt modelId="{36B88E2E-67A6-41CF-8238-922100392D96}" type="pres">
      <dgm:prSet presAssocID="{1F5E92D1-E4F2-4CB1-951D-41119254962F}" presName="sibTrans" presStyleLbl="sibTrans2D1" presStyleIdx="0" presStyleCnt="0"/>
      <dgm:spPr/>
    </dgm:pt>
    <dgm:pt modelId="{4D8E286E-1A6F-4CCF-A2FE-4664A836CA87}" type="pres">
      <dgm:prSet presAssocID="{2CF86DFF-94ED-4A5C-806F-68B23FB2A972}" presName="compNode" presStyleCnt="0"/>
      <dgm:spPr/>
    </dgm:pt>
    <dgm:pt modelId="{0FA44A18-FFFF-4194-AEDF-0040C23D139A}" type="pres">
      <dgm:prSet presAssocID="{2CF86DFF-94ED-4A5C-806F-68B23FB2A972}" presName="pictRect" presStyleLbl="node1" presStyleIdx="2" presStyleCnt="4" custScaleX="118560" custScaleY="105801" custLinFactX="-100000" custLinFactY="36827" custLinFactNeighborX="-108952" custLinFactNeighborY="100000"/>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C890BEF7-DB65-45D7-BA72-E6F21A0ED87B}" type="pres">
      <dgm:prSet presAssocID="{2CF86DFF-94ED-4A5C-806F-68B23FB2A972}" presName="textRect" presStyleLbl="revTx" presStyleIdx="2" presStyleCnt="4" custScaleX="136490" custScaleY="74101" custLinFactX="-100000" custLinFactY="100000" custLinFactNeighborX="-105318" custLinFactNeighborY="150826">
        <dgm:presLayoutVars>
          <dgm:bulletEnabled val="1"/>
        </dgm:presLayoutVars>
      </dgm:prSet>
      <dgm:spPr/>
    </dgm:pt>
    <dgm:pt modelId="{785FE0F1-E6C0-4896-9907-28B0AA400856}" type="pres">
      <dgm:prSet presAssocID="{205184F5-F92F-44A4-85FC-3776DC1D46AC}" presName="sibTrans" presStyleLbl="sibTrans2D1" presStyleIdx="0" presStyleCnt="0"/>
      <dgm:spPr/>
    </dgm:pt>
    <dgm:pt modelId="{B987D661-19D0-493F-B83B-76C8C066FF9F}" type="pres">
      <dgm:prSet presAssocID="{1EBE66A1-8032-404C-93B9-451B20DE146D}" presName="compNode" presStyleCnt="0"/>
      <dgm:spPr/>
    </dgm:pt>
    <dgm:pt modelId="{F32E612B-67A1-4689-B7F7-80D066C4243A}" type="pres">
      <dgm:prSet presAssocID="{1EBE66A1-8032-404C-93B9-451B20DE146D}" presName="pictRect" presStyleLbl="node1" presStyleIdx="3" presStyleCnt="4" custScaleX="117970" custScaleY="95059" custLinFactX="43210" custLinFactNeighborX="100000" custLinFactNeighborY="-11343"/>
      <dgm:spPr>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dgm:spPr>
    </dgm:pt>
    <dgm:pt modelId="{F3F7A432-6A40-46E2-8A10-9E6DE16C8E9A}" type="pres">
      <dgm:prSet presAssocID="{1EBE66A1-8032-404C-93B9-451B20DE146D}" presName="textRect" presStyleLbl="revTx" presStyleIdx="3" presStyleCnt="4" custScaleX="128803" custLinFactX="43169" custLinFactNeighborX="100000" custLinFactNeighborY="-28208">
        <dgm:presLayoutVars>
          <dgm:bulletEnabled val="1"/>
        </dgm:presLayoutVars>
      </dgm:prSet>
      <dgm:spPr/>
    </dgm:pt>
  </dgm:ptLst>
  <dgm:cxnLst>
    <dgm:cxn modelId="{0C207106-0331-49C6-840F-AF8C644CADBD}" type="presOf" srcId="{205184F5-F92F-44A4-85FC-3776DC1D46AC}" destId="{785FE0F1-E6C0-4896-9907-28B0AA400856}" srcOrd="0" destOrd="0" presId="urn:microsoft.com/office/officeart/2005/8/layout/pList1"/>
    <dgm:cxn modelId="{6DAF7721-3E83-4C6E-97E6-BC6FE66F2EBC}" srcId="{66C80C81-F72F-4EBD-BFBA-DD298B922F0E}" destId="{2CF86DFF-94ED-4A5C-806F-68B23FB2A972}" srcOrd="2" destOrd="0" parTransId="{246254C0-CFF4-49CE-ACC0-CAE3E26B3C09}" sibTransId="{205184F5-F92F-44A4-85FC-3776DC1D46AC}"/>
    <dgm:cxn modelId="{CD2A6A51-08D2-40AD-BE28-6A4CB08EFDD0}" type="presOf" srcId="{5938DE2C-20CD-4563-9A51-2FA48281BD41}" destId="{85BA0758-BFF4-4FD1-AEF3-299AA3D2B1E9}" srcOrd="0" destOrd="0" presId="urn:microsoft.com/office/officeart/2005/8/layout/pList1"/>
    <dgm:cxn modelId="{8F869252-3399-4B22-BE1F-530271AD69C9}" type="presOf" srcId="{2CF86DFF-94ED-4A5C-806F-68B23FB2A972}" destId="{C890BEF7-DB65-45D7-BA72-E6F21A0ED87B}" srcOrd="0" destOrd="0" presId="urn:microsoft.com/office/officeart/2005/8/layout/pList1"/>
    <dgm:cxn modelId="{58A6EA78-B8D9-4B46-B90C-538EF97258EC}" srcId="{66C80C81-F72F-4EBD-BFBA-DD298B922F0E}" destId="{D44AE170-3C68-4F18-8597-3CA674D7EA8C}" srcOrd="1" destOrd="0" parTransId="{5C794BBC-66A2-464B-81CF-4A32ADFA8013}" sibTransId="{1F5E92D1-E4F2-4CB1-951D-41119254962F}"/>
    <dgm:cxn modelId="{A80FBE91-D6D0-4A75-801D-263D5400F597}" type="presOf" srcId="{66C80C81-F72F-4EBD-BFBA-DD298B922F0E}" destId="{DA886784-DD89-42D9-A6B5-E09076CA4FB6}" srcOrd="0" destOrd="0" presId="urn:microsoft.com/office/officeart/2005/8/layout/pList1"/>
    <dgm:cxn modelId="{32357E98-AAF5-4213-9D8B-5540663EA070}" srcId="{66C80C81-F72F-4EBD-BFBA-DD298B922F0E}" destId="{EEF4D8CD-D39B-438F-80A2-9AF9811C8DC7}" srcOrd="0" destOrd="0" parTransId="{ABB6ABFD-9945-4650-A802-369A7D4078CC}" sibTransId="{5938DE2C-20CD-4563-9A51-2FA48281BD41}"/>
    <dgm:cxn modelId="{69B5019E-7629-42BE-B8A5-940A3259D41A}" type="presOf" srcId="{1EBE66A1-8032-404C-93B9-451B20DE146D}" destId="{F3F7A432-6A40-46E2-8A10-9E6DE16C8E9A}" srcOrd="0" destOrd="0" presId="urn:microsoft.com/office/officeart/2005/8/layout/pList1"/>
    <dgm:cxn modelId="{2DE388C8-1537-4634-B9C6-6AA2E733FFF2}" type="presOf" srcId="{D44AE170-3C68-4F18-8597-3CA674D7EA8C}" destId="{1BDCAAFA-5510-4E5D-98CB-FF791C5A3AE4}" srcOrd="0" destOrd="0" presId="urn:microsoft.com/office/officeart/2005/8/layout/pList1"/>
    <dgm:cxn modelId="{101A84D3-BE9E-4A62-A3AA-643FA993D56F}" type="presOf" srcId="{1F5E92D1-E4F2-4CB1-951D-41119254962F}" destId="{36B88E2E-67A6-41CF-8238-922100392D96}" srcOrd="0" destOrd="0" presId="urn:microsoft.com/office/officeart/2005/8/layout/pList1"/>
    <dgm:cxn modelId="{B7DB3BD9-55DC-4D38-94D4-F07D11812AF7}" type="presOf" srcId="{EEF4D8CD-D39B-438F-80A2-9AF9811C8DC7}" destId="{E41DA84B-989F-475F-AD24-09F2794A2600}" srcOrd="0" destOrd="0" presId="urn:microsoft.com/office/officeart/2005/8/layout/pList1"/>
    <dgm:cxn modelId="{E7F8AFE7-D375-4B10-B1A8-608DEA800654}" srcId="{66C80C81-F72F-4EBD-BFBA-DD298B922F0E}" destId="{1EBE66A1-8032-404C-93B9-451B20DE146D}" srcOrd="3" destOrd="0" parTransId="{0C433C91-A0F0-4A14-B7AA-1D4358F8F071}" sibTransId="{15C6FAB9-08F6-4AFB-9D45-53CC9D903525}"/>
    <dgm:cxn modelId="{CCBCE32C-8DCB-4349-806E-6CE2BE8A1EB2}" type="presParOf" srcId="{DA886784-DD89-42D9-A6B5-E09076CA4FB6}" destId="{5789B1B0-0B08-4F8A-91FA-1D469DA9549D}" srcOrd="0" destOrd="0" presId="urn:microsoft.com/office/officeart/2005/8/layout/pList1"/>
    <dgm:cxn modelId="{E16C1F79-41B4-4E4B-A6C2-3C4673C3A1CB}" type="presParOf" srcId="{5789B1B0-0B08-4F8A-91FA-1D469DA9549D}" destId="{31EBE66E-941C-4C22-A29A-F02E3365F0D8}" srcOrd="0" destOrd="0" presId="urn:microsoft.com/office/officeart/2005/8/layout/pList1"/>
    <dgm:cxn modelId="{A0BEE52F-4766-4889-982D-105D6D316021}" type="presParOf" srcId="{5789B1B0-0B08-4F8A-91FA-1D469DA9549D}" destId="{E41DA84B-989F-475F-AD24-09F2794A2600}" srcOrd="1" destOrd="0" presId="urn:microsoft.com/office/officeart/2005/8/layout/pList1"/>
    <dgm:cxn modelId="{EEB6B720-F6B5-408C-91AE-F9BF59868F0E}" type="presParOf" srcId="{DA886784-DD89-42D9-A6B5-E09076CA4FB6}" destId="{85BA0758-BFF4-4FD1-AEF3-299AA3D2B1E9}" srcOrd="1" destOrd="0" presId="urn:microsoft.com/office/officeart/2005/8/layout/pList1"/>
    <dgm:cxn modelId="{7FF71B72-DEC3-4B64-B0D1-7C200683A616}" type="presParOf" srcId="{DA886784-DD89-42D9-A6B5-E09076CA4FB6}" destId="{D1173523-B5EF-4248-AE4A-538BE459E561}" srcOrd="2" destOrd="0" presId="urn:microsoft.com/office/officeart/2005/8/layout/pList1"/>
    <dgm:cxn modelId="{A5CA765A-ECD6-41F7-9F2D-9E2270982F06}" type="presParOf" srcId="{D1173523-B5EF-4248-AE4A-538BE459E561}" destId="{9EFAA57F-7944-465B-94B8-D9E17E11CB0E}" srcOrd="0" destOrd="0" presId="urn:microsoft.com/office/officeart/2005/8/layout/pList1"/>
    <dgm:cxn modelId="{A711164B-6943-4D97-8D0C-5D15942B0200}" type="presParOf" srcId="{D1173523-B5EF-4248-AE4A-538BE459E561}" destId="{1BDCAAFA-5510-4E5D-98CB-FF791C5A3AE4}" srcOrd="1" destOrd="0" presId="urn:microsoft.com/office/officeart/2005/8/layout/pList1"/>
    <dgm:cxn modelId="{2FF36352-5AB5-4561-B32A-A28D49EB2F80}" type="presParOf" srcId="{DA886784-DD89-42D9-A6B5-E09076CA4FB6}" destId="{36B88E2E-67A6-41CF-8238-922100392D96}" srcOrd="3" destOrd="0" presId="urn:microsoft.com/office/officeart/2005/8/layout/pList1"/>
    <dgm:cxn modelId="{DCC44F38-1617-4DC3-8A43-B756813A6185}" type="presParOf" srcId="{DA886784-DD89-42D9-A6B5-E09076CA4FB6}" destId="{4D8E286E-1A6F-4CCF-A2FE-4664A836CA87}" srcOrd="4" destOrd="0" presId="urn:microsoft.com/office/officeart/2005/8/layout/pList1"/>
    <dgm:cxn modelId="{37FBCB1E-02F0-4F55-BFA1-58762A616BB3}" type="presParOf" srcId="{4D8E286E-1A6F-4CCF-A2FE-4664A836CA87}" destId="{0FA44A18-FFFF-4194-AEDF-0040C23D139A}" srcOrd="0" destOrd="0" presId="urn:microsoft.com/office/officeart/2005/8/layout/pList1"/>
    <dgm:cxn modelId="{6B50271D-FA1E-40F9-9151-F3693ABA7896}" type="presParOf" srcId="{4D8E286E-1A6F-4CCF-A2FE-4664A836CA87}" destId="{C890BEF7-DB65-45D7-BA72-E6F21A0ED87B}" srcOrd="1" destOrd="0" presId="urn:microsoft.com/office/officeart/2005/8/layout/pList1"/>
    <dgm:cxn modelId="{58267BAE-6F79-4DBB-B95F-0E37ED824308}" type="presParOf" srcId="{DA886784-DD89-42D9-A6B5-E09076CA4FB6}" destId="{785FE0F1-E6C0-4896-9907-28B0AA400856}" srcOrd="5" destOrd="0" presId="urn:microsoft.com/office/officeart/2005/8/layout/pList1"/>
    <dgm:cxn modelId="{8D050180-7AF7-44B9-AC7A-A8D01858B63C}" type="presParOf" srcId="{DA886784-DD89-42D9-A6B5-E09076CA4FB6}" destId="{B987D661-19D0-493F-B83B-76C8C066FF9F}" srcOrd="6" destOrd="0" presId="urn:microsoft.com/office/officeart/2005/8/layout/pList1"/>
    <dgm:cxn modelId="{D4E02120-58CD-49F8-BF1C-6DF576830F81}" type="presParOf" srcId="{B987D661-19D0-493F-B83B-76C8C066FF9F}" destId="{F32E612B-67A1-4689-B7F7-80D066C4243A}" srcOrd="0" destOrd="0" presId="urn:microsoft.com/office/officeart/2005/8/layout/pList1"/>
    <dgm:cxn modelId="{5FFDB918-B653-42A0-9D1A-1E28F2C6EA30}" type="presParOf" srcId="{B987D661-19D0-493F-B83B-76C8C066FF9F}" destId="{F3F7A432-6A40-46E2-8A10-9E6DE16C8E9A}"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EBE66E-941C-4C22-A29A-F02E3365F0D8}">
      <dsp:nvSpPr>
        <dsp:cNvPr id="0" name=""/>
        <dsp:cNvSpPr/>
      </dsp:nvSpPr>
      <dsp:spPr>
        <a:xfrm>
          <a:off x="253093" y="146881"/>
          <a:ext cx="1976151" cy="1249387"/>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5000" b="-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1DA84B-989F-475F-AD24-09F2794A2600}">
      <dsp:nvSpPr>
        <dsp:cNvPr id="0" name=""/>
        <dsp:cNvSpPr/>
      </dsp:nvSpPr>
      <dsp:spPr>
        <a:xfrm>
          <a:off x="171448" y="1374221"/>
          <a:ext cx="1974492" cy="732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Cost</a:t>
          </a:r>
        </a:p>
      </dsp:txBody>
      <dsp:txXfrm>
        <a:off x="171448" y="1374221"/>
        <a:ext cx="1974492" cy="732485"/>
      </dsp:txXfrm>
    </dsp:sp>
    <dsp:sp modelId="{9EFAA57F-7944-465B-94B8-D9E17E11CB0E}">
      <dsp:nvSpPr>
        <dsp:cNvPr id="0" name=""/>
        <dsp:cNvSpPr/>
      </dsp:nvSpPr>
      <dsp:spPr>
        <a:xfrm>
          <a:off x="4431509" y="97900"/>
          <a:ext cx="2274319" cy="1408747"/>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CAAFA-5510-4E5D-98CB-FF791C5A3AE4}">
      <dsp:nvSpPr>
        <dsp:cNvPr id="0" name=""/>
        <dsp:cNvSpPr/>
      </dsp:nvSpPr>
      <dsp:spPr>
        <a:xfrm>
          <a:off x="4160165" y="1536012"/>
          <a:ext cx="3019039" cy="73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Resistance to change</a:t>
          </a:r>
        </a:p>
      </dsp:txBody>
      <dsp:txXfrm>
        <a:off x="4160165" y="1536012"/>
        <a:ext cx="3019039" cy="732536"/>
      </dsp:txXfrm>
    </dsp:sp>
    <dsp:sp modelId="{0FA44A18-FFFF-4194-AEDF-0040C23D139A}">
      <dsp:nvSpPr>
        <dsp:cNvPr id="0" name=""/>
        <dsp:cNvSpPr/>
      </dsp:nvSpPr>
      <dsp:spPr>
        <a:xfrm>
          <a:off x="1472884" y="1902275"/>
          <a:ext cx="2340958" cy="1439343"/>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90BEF7-DB65-45D7-BA72-E6F21A0ED87B}">
      <dsp:nvSpPr>
        <dsp:cNvPr id="0" name=""/>
        <dsp:cNvSpPr/>
      </dsp:nvSpPr>
      <dsp:spPr>
        <a:xfrm>
          <a:off x="1367623" y="3372983"/>
          <a:ext cx="2694985" cy="542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b="0" kern="1200" dirty="0">
              <a:latin typeface="Times New Roman" panose="02020603050405020304" pitchFamily="18" charset="0"/>
              <a:cs typeface="Times New Roman" panose="02020603050405020304" pitchFamily="18" charset="0"/>
            </a:rPr>
            <a:t>Complexity</a:t>
          </a:r>
        </a:p>
      </dsp:txBody>
      <dsp:txXfrm>
        <a:off x="1367623" y="3372983"/>
        <a:ext cx="2694985" cy="542817"/>
      </dsp:txXfrm>
    </dsp:sp>
    <dsp:sp modelId="{F32E612B-67A1-4689-B7F7-80D066C4243A}">
      <dsp:nvSpPr>
        <dsp:cNvPr id="0" name=""/>
        <dsp:cNvSpPr/>
      </dsp:nvSpPr>
      <dsp:spPr>
        <a:xfrm>
          <a:off x="5736995" y="2161325"/>
          <a:ext cx="2329309" cy="1293207"/>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F7A432-6A40-46E2-8A10-9E6DE16C8E9A}">
      <dsp:nvSpPr>
        <dsp:cNvPr id="0" name=""/>
        <dsp:cNvSpPr/>
      </dsp:nvSpPr>
      <dsp:spPr>
        <a:xfrm>
          <a:off x="5604750" y="3435820"/>
          <a:ext cx="2543206" cy="73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b="0" kern="1200" dirty="0">
              <a:latin typeface="Times New Roman" panose="02020603050405020304" pitchFamily="18" charset="0"/>
              <a:cs typeface="Times New Roman" panose="02020603050405020304" pitchFamily="18" charset="0"/>
            </a:rPr>
            <a:t>Time-consuming implementation</a:t>
          </a:r>
          <a:endParaRPr lang="en-US" sz="2000" kern="1200" dirty="0"/>
        </a:p>
      </dsp:txBody>
      <dsp:txXfrm>
        <a:off x="5604750" y="3435820"/>
        <a:ext cx="2543206" cy="732536"/>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6232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6132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8714a43093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2" name="Google Shape;2692;g8714a43093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713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1034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611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906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598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06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356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8"/>
        <p:cNvGrpSpPr/>
        <p:nvPr/>
      </p:nvGrpSpPr>
      <p:grpSpPr>
        <a:xfrm>
          <a:off x="0" y="0"/>
          <a:ext cx="0" cy="0"/>
          <a:chOff x="0" y="0"/>
          <a:chExt cx="0" cy="0"/>
        </a:xfrm>
      </p:grpSpPr>
      <p:sp>
        <p:nvSpPr>
          <p:cNvPr id="3459" name="Google Shape;3459;g8728718f4e_1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0" name="Google Shape;3460;g8728718f4e_1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528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820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8"/>
        <p:cNvGrpSpPr/>
        <p:nvPr/>
      </p:nvGrpSpPr>
      <p:grpSpPr>
        <a:xfrm>
          <a:off x="0" y="0"/>
          <a:ext cx="0" cy="0"/>
          <a:chOff x="0" y="0"/>
          <a:chExt cx="0" cy="0"/>
        </a:xfrm>
      </p:grpSpPr>
      <p:sp>
        <p:nvSpPr>
          <p:cNvPr id="3459" name="Google Shape;3459;g8728718f4e_1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0" name="Google Shape;3460;g8728718f4e_1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644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5016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508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954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6205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6273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1130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6"/>
        <p:cNvGrpSpPr/>
        <p:nvPr/>
      </p:nvGrpSpPr>
      <p:grpSpPr>
        <a:xfrm>
          <a:off x="0" y="0"/>
          <a:ext cx="0" cy="0"/>
          <a:chOff x="0" y="0"/>
          <a:chExt cx="0" cy="0"/>
        </a:xfrm>
      </p:grpSpPr>
      <p:sp>
        <p:nvSpPr>
          <p:cNvPr id="4947" name="Google Shape;4947;g804e9800b4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8" name="Google Shape;4948;g804e9800b4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2612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5996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3693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g8714a43093_3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0" name="Google Shape;2730;g8714a43093_3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1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774" name="Google Shape;774;p17"/>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cxnSp>
        <p:nvCxnSpPr>
          <p:cNvPr id="1290" name="Google Shape;1290;p26"/>
          <p:cNvCxnSpPr/>
          <p:nvPr/>
        </p:nvCxnSpPr>
        <p:spPr>
          <a:xfrm rot="10800000">
            <a:off x="8109000" y="501275"/>
            <a:ext cx="737700" cy="7377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6"/>
          <p:cNvCxnSpPr/>
          <p:nvPr/>
        </p:nvCxnSpPr>
        <p:spPr>
          <a:xfrm>
            <a:off x="582475" y="282188"/>
            <a:ext cx="1212900" cy="4227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26"/>
          <p:cNvCxnSpPr/>
          <p:nvPr/>
        </p:nvCxnSpPr>
        <p:spPr>
          <a:xfrm rot="10800000" flipH="1">
            <a:off x="0" y="274188"/>
            <a:ext cx="582600" cy="654300"/>
          </a:xfrm>
          <a:prstGeom prst="straightConnector1">
            <a:avLst/>
          </a:prstGeom>
          <a:noFill/>
          <a:ln w="9525" cap="flat" cmpd="sng">
            <a:solidFill>
              <a:schemeClr val="dk2"/>
            </a:solidFill>
            <a:prstDash val="solid"/>
            <a:round/>
            <a:headEnd type="none" w="med" len="med"/>
            <a:tailEnd type="none" w="med" len="med"/>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09" name="Google Shape;1309;p26"/>
          <p:cNvCxnSpPr/>
          <p:nvPr/>
        </p:nvCxnSpPr>
        <p:spPr>
          <a:xfrm flipH="1">
            <a:off x="8151325" y="6875"/>
            <a:ext cx="1002600" cy="494400"/>
          </a:xfrm>
          <a:prstGeom prst="straightConnector1">
            <a:avLst/>
          </a:prstGeom>
          <a:noFill/>
          <a:ln w="9525" cap="flat" cmpd="sng">
            <a:solidFill>
              <a:schemeClr val="dk2"/>
            </a:solidFill>
            <a:prstDash val="solid"/>
            <a:round/>
            <a:headEnd type="none" w="med" len="med"/>
            <a:tailEnd type="none" w="med" len="med"/>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1" name="Google Shape;1621;p32"/>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2" name="Google Shape;1622;p32"/>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2">
  <p:cSld name="Main point 2">
    <p:spTree>
      <p:nvGrpSpPr>
        <p:cNvPr id="1"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31"/>
          <p:cNvSpPr txBox="1">
            <a:spLocks noGrp="1"/>
          </p:cNvSpPr>
          <p:nvPr>
            <p:ph type="title"/>
          </p:nvPr>
        </p:nvSpPr>
        <p:spPr>
          <a:xfrm>
            <a:off x="2624328"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8" name="Google Shape;1618;p3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extLst>
      <p:ext uri="{BB962C8B-B14F-4D97-AF65-F5344CB8AC3E}">
        <p14:creationId xmlns:p14="http://schemas.microsoft.com/office/powerpoint/2010/main" val="194973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0" r:id="rId8"/>
    <p:sldLayoutId id="2147483661" r:id="rId9"/>
    <p:sldLayoutId id="2147483663" r:id="rId10"/>
    <p:sldLayoutId id="2147483665" r:id="rId11"/>
    <p:sldLayoutId id="2147483669" r:id="rId12"/>
    <p:sldLayoutId id="2147483670" r:id="rId13"/>
    <p:sldLayoutId id="2147483672" r:id="rId14"/>
    <p:sldLayoutId id="2147483673" r:id="rId15"/>
    <p:sldLayoutId id="2147483674" r:id="rId16"/>
    <p:sldLayoutId id="2147483675" r:id="rId17"/>
    <p:sldLayoutId id="2147483676" r:id="rId18"/>
    <p:sldLayoutId id="2147483678" r:id="rId19"/>
    <p:sldLayoutId id="2147483681"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3" Type="http://schemas.openxmlformats.org/officeDocument/2006/relationships/hyperlink" Target="https://erpdatasecurity.com/author/erpdatasecurity/" TargetMode="External"/><Relationship Id="rId7" Type="http://schemas.openxmlformats.org/officeDocument/2006/relationships/hyperlink" Target="https://www.erpxcloud.com/blog/our-blogs-2/odoo-tinyerp-207" TargetMode="External"/><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hyperlink" Target="https://www.devteam.space/blog/erp-vendors/" TargetMode="External"/><Relationship Id="rId5" Type="http://schemas.openxmlformats.org/officeDocument/2006/relationships/hyperlink" Target="https://erpdatasecurity.com/category/erp/applications/" TargetMode="External"/><Relationship Id="rId4" Type="http://schemas.openxmlformats.org/officeDocument/2006/relationships/hyperlink" Target="https://erpdatasecurity.com/category/erp/"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884" name="Google Shape;1884;p35"/>
          <p:cNvSpPr txBox="1">
            <a:spLocks noGrp="1"/>
          </p:cNvSpPr>
          <p:nvPr>
            <p:ph type="ctrTitle"/>
          </p:nvPr>
        </p:nvSpPr>
        <p:spPr>
          <a:xfrm>
            <a:off x="5264983" y="2263793"/>
            <a:ext cx="3821867" cy="19244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a:solidFill>
                  <a:schemeClr val="dk2"/>
                </a:solidFill>
              </a:rPr>
              <a:t>CHAPTER 1</a:t>
            </a:r>
            <a:br>
              <a:rPr lang="en-US" sz="5000" dirty="0">
                <a:solidFill>
                  <a:schemeClr val="dk2"/>
                </a:solidFill>
              </a:rPr>
            </a:br>
            <a:r>
              <a:rPr lang="en-US" sz="5000" dirty="0">
                <a:solidFill>
                  <a:schemeClr val="dk2"/>
                </a:solidFill>
              </a:rPr>
              <a:t>Introduction</a:t>
            </a:r>
            <a:endParaRPr sz="5000" dirty="0">
              <a:solidFill>
                <a:schemeClr val="dk2"/>
              </a:solidFill>
            </a:endParaRPr>
          </a:p>
        </p:txBody>
      </p:sp>
      <p:pic>
        <p:nvPicPr>
          <p:cNvPr id="1028" name="Picture 4" descr="ERP là gì? Lợi ích và điều cần thiết để triển khai ERP thành công - Digalyst">
            <a:extLst>
              <a:ext uri="{FF2B5EF4-FFF2-40B4-BE49-F238E27FC236}">
                <a16:creationId xmlns:a16="http://schemas.microsoft.com/office/drawing/2014/main" id="{495DF2BC-88A9-B95E-4AD0-C810AA228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59829" cy="51598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884" name="Google Shape;1884;p35"/>
          <p:cNvSpPr txBox="1">
            <a:spLocks noGrp="1"/>
          </p:cNvSpPr>
          <p:nvPr>
            <p:ph type="ctrTitle"/>
          </p:nvPr>
        </p:nvSpPr>
        <p:spPr>
          <a:xfrm>
            <a:off x="736828" y="236761"/>
            <a:ext cx="3541258" cy="59842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500" b="1" dirty="0">
                <a:solidFill>
                  <a:schemeClr val="dk2"/>
                </a:solidFill>
                <a:latin typeface="Georgia" panose="02040502050405020303" pitchFamily="18" charset="0"/>
              </a:rPr>
              <a:t>Overstocking</a:t>
            </a:r>
          </a:p>
        </p:txBody>
      </p:sp>
      <p:pic>
        <p:nvPicPr>
          <p:cNvPr id="1026" name="Picture 2" descr="A woman shops for shoes in the Nike Factory Store at the Outlet Shoppes at El Paso, in El Paso, Texas on November 26, 2021.">
            <a:extLst>
              <a:ext uri="{FF2B5EF4-FFF2-40B4-BE49-F238E27FC236}">
                <a16:creationId xmlns:a16="http://schemas.microsoft.com/office/drawing/2014/main" id="{A289E68B-67BB-46A3-AFAF-DBE2915566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2772" y="1793030"/>
            <a:ext cx="4467871" cy="25152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595577-9724-FA24-B659-2A891F21AB45}"/>
              </a:ext>
            </a:extLst>
          </p:cNvPr>
          <p:cNvSpPr txBox="1"/>
          <p:nvPr/>
        </p:nvSpPr>
        <p:spPr>
          <a:xfrm>
            <a:off x="200024" y="1085144"/>
            <a:ext cx="5082269"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For example: Nike stocks fall as overstocked inventory weighs on earnings</a:t>
            </a:r>
          </a:p>
        </p:txBody>
      </p:sp>
      <p:sp>
        <p:nvSpPr>
          <p:cNvPr id="5" name="TextBox 4">
            <a:extLst>
              <a:ext uri="{FF2B5EF4-FFF2-40B4-BE49-F238E27FC236}">
                <a16:creationId xmlns:a16="http://schemas.microsoft.com/office/drawing/2014/main" id="{2B716D4D-862D-01CC-B2AC-54AF5DB5D086}"/>
              </a:ext>
            </a:extLst>
          </p:cNvPr>
          <p:cNvSpPr txBox="1"/>
          <p:nvPr/>
        </p:nvSpPr>
        <p:spPr>
          <a:xfrm>
            <a:off x="200024" y="1986974"/>
            <a:ext cx="3931105" cy="2031325"/>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As delivery times and consumer demand rose this year, retailers responded by ordering inventory earlier than usual. When in-transit shipping time began to improve quickly, Nike CFO Matthew Friend said, it led to swelling inventories. [5]</a:t>
            </a:r>
          </a:p>
        </p:txBody>
      </p:sp>
    </p:spTree>
    <p:extLst>
      <p:ext uri="{BB962C8B-B14F-4D97-AF65-F5344CB8AC3E}">
        <p14:creationId xmlns:p14="http://schemas.microsoft.com/office/powerpoint/2010/main" val="7410517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84"/>
                                        </p:tgtEl>
                                        <p:attrNameLst>
                                          <p:attrName>style.visibility</p:attrName>
                                        </p:attrNameLst>
                                      </p:cBhvr>
                                      <p:to>
                                        <p:strVal val="visible"/>
                                      </p:to>
                                    </p:set>
                                    <p:animEffect transition="in" filter="barn(inVertical)">
                                      <p:cBhvr>
                                        <p:cTn id="7" dur="500"/>
                                        <p:tgtEl>
                                          <p:spTgt spid="188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circle(in)">
                                      <p:cBhvr>
                                        <p:cTn id="24"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628900" y="2296448"/>
            <a:ext cx="3616779" cy="12795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dirty="0">
                <a:solidFill>
                  <a:schemeClr val="dk1"/>
                </a:solidFill>
                <a:latin typeface="Merriweather"/>
                <a:ea typeface="Merriweather"/>
                <a:cs typeface="Merriweather"/>
                <a:sym typeface="Merriweather"/>
              </a:rPr>
              <a:t>The Evolution of ERP</a:t>
            </a:r>
            <a:endParaRPr sz="30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Tree>
    <p:extLst>
      <p:ext uri="{BB962C8B-B14F-4D97-AF65-F5344CB8AC3E}">
        <p14:creationId xmlns:p14="http://schemas.microsoft.com/office/powerpoint/2010/main" val="26859399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55"/>
                                        </p:tgtEl>
                                        <p:attrNameLst>
                                          <p:attrName>style.visibility</p:attrName>
                                        </p:attrNameLst>
                                      </p:cBhvr>
                                      <p:to>
                                        <p:strVal val="visible"/>
                                      </p:to>
                                    </p:set>
                                    <p:animEffect transition="in" filter="barn(inVertical)">
                                      <p:cBhvr>
                                        <p:cTn id="7" dur="500"/>
                                        <p:tgtEl>
                                          <p:spTgt spid="2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2694" name="Google Shape;2694;p49"/>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t>Evolution of ERP</a:t>
            </a:r>
            <a:endParaRPr dirty="0"/>
          </a:p>
        </p:txBody>
      </p:sp>
      <p:sp>
        <p:nvSpPr>
          <p:cNvPr id="2695" name="Google Shape;2695;p49"/>
          <p:cNvSpPr txBox="1"/>
          <p:nvPr/>
        </p:nvSpPr>
        <p:spPr>
          <a:xfrm>
            <a:off x="1005450" y="1404074"/>
            <a:ext cx="2219400" cy="63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b="1" dirty="0">
                <a:solidFill>
                  <a:schemeClr val="accent5">
                    <a:lumMod val="10000"/>
                  </a:schemeClr>
                </a:solidFill>
                <a:latin typeface="Times New Roman" panose="02020603050405020304" pitchFamily="18" charset="0"/>
                <a:ea typeface="Merriweather"/>
                <a:cs typeface="Times New Roman" panose="02020603050405020304" pitchFamily="18" charset="0"/>
                <a:sym typeface="Merriweather"/>
              </a:rPr>
              <a:t>Data system</a:t>
            </a:r>
          </a:p>
        </p:txBody>
      </p:sp>
      <p:sp>
        <p:nvSpPr>
          <p:cNvPr id="2696" name="Google Shape;2696;p49"/>
          <p:cNvSpPr txBox="1"/>
          <p:nvPr/>
        </p:nvSpPr>
        <p:spPr>
          <a:xfrm>
            <a:off x="4281250" y="1404074"/>
            <a:ext cx="2219400" cy="63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accent5">
                    <a:lumMod val="10000"/>
                  </a:schemeClr>
                </a:solidFill>
                <a:latin typeface="Times New Roman" panose="02020603050405020304" pitchFamily="18" charset="0"/>
                <a:ea typeface="Merriweather"/>
                <a:cs typeface="Times New Roman" panose="02020603050405020304" pitchFamily="18" charset="0"/>
                <a:sym typeface="Merriweather"/>
              </a:rPr>
              <a:t>ERP</a:t>
            </a:r>
          </a:p>
        </p:txBody>
      </p:sp>
      <p:sp>
        <p:nvSpPr>
          <p:cNvPr id="2697" name="Google Shape;2697;p49"/>
          <p:cNvSpPr txBox="1"/>
          <p:nvPr/>
        </p:nvSpPr>
        <p:spPr>
          <a:xfrm>
            <a:off x="2503054" y="3625040"/>
            <a:ext cx="2395397" cy="79122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US" sz="2000" b="1" dirty="0">
                <a:solidFill>
                  <a:schemeClr val="accent5">
                    <a:lumMod val="10000"/>
                  </a:schemeClr>
                </a:solidFill>
                <a:latin typeface="Times New Roman" panose="02020603050405020304" pitchFamily="18" charset="0"/>
                <a:ea typeface="Merriweather"/>
                <a:cs typeface="Times New Roman" panose="02020603050405020304" pitchFamily="18" charset="0"/>
                <a:sym typeface="Merriweather"/>
              </a:rPr>
              <a:t>Functional System</a:t>
            </a:r>
          </a:p>
        </p:txBody>
      </p:sp>
      <p:sp>
        <p:nvSpPr>
          <p:cNvPr id="2698" name="Google Shape;2698;p49"/>
          <p:cNvSpPr txBox="1"/>
          <p:nvPr/>
        </p:nvSpPr>
        <p:spPr>
          <a:xfrm>
            <a:off x="5919150" y="3609329"/>
            <a:ext cx="2219400" cy="63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accent5">
                    <a:lumMod val="10000"/>
                  </a:schemeClr>
                </a:solidFill>
                <a:latin typeface="Times New Roman" panose="02020603050405020304" pitchFamily="18" charset="0"/>
                <a:ea typeface="Merriweather"/>
                <a:cs typeface="Times New Roman" panose="02020603050405020304" pitchFamily="18" charset="0"/>
                <a:sym typeface="Merriweather"/>
              </a:rPr>
              <a:t>Extended ERP</a:t>
            </a:r>
          </a:p>
        </p:txBody>
      </p:sp>
      <p:grpSp>
        <p:nvGrpSpPr>
          <p:cNvPr id="2699" name="Google Shape;2699;p49"/>
          <p:cNvGrpSpPr/>
          <p:nvPr/>
        </p:nvGrpSpPr>
        <p:grpSpPr>
          <a:xfrm>
            <a:off x="1620199" y="2106974"/>
            <a:ext cx="5900364" cy="1517351"/>
            <a:chOff x="1621724" y="2106974"/>
            <a:chExt cx="5900364" cy="1517351"/>
          </a:xfrm>
        </p:grpSpPr>
        <p:grpSp>
          <p:nvGrpSpPr>
            <p:cNvPr id="2700" name="Google Shape;2700;p49"/>
            <p:cNvGrpSpPr/>
            <p:nvPr/>
          </p:nvGrpSpPr>
          <p:grpSpPr>
            <a:xfrm>
              <a:off x="2604811" y="2884996"/>
              <a:ext cx="4021725" cy="538"/>
              <a:chOff x="3762462" y="2553002"/>
              <a:chExt cx="1121570" cy="150"/>
            </a:xfrm>
          </p:grpSpPr>
          <p:cxnSp>
            <p:nvCxnSpPr>
              <p:cNvPr id="2701" name="Google Shape;2701;p49"/>
              <p:cNvCxnSpPr/>
              <p:nvPr/>
            </p:nvCxnSpPr>
            <p:spPr>
              <a:xfrm>
                <a:off x="4195395" y="2553002"/>
                <a:ext cx="231600" cy="0"/>
              </a:xfrm>
              <a:prstGeom prst="straightConnector1">
                <a:avLst/>
              </a:prstGeom>
              <a:noFill/>
              <a:ln w="9525" cap="flat" cmpd="sng">
                <a:solidFill>
                  <a:srgbClr val="595959"/>
                </a:solidFill>
                <a:prstDash val="solid"/>
                <a:round/>
                <a:headEnd type="none" w="med" len="med"/>
                <a:tailEnd type="none" w="med" len="med"/>
              </a:ln>
            </p:spPr>
          </p:cxnSp>
          <p:cxnSp>
            <p:nvCxnSpPr>
              <p:cNvPr id="2702" name="Google Shape;2702;p49"/>
              <p:cNvCxnSpPr/>
              <p:nvPr/>
            </p:nvCxnSpPr>
            <p:spPr>
              <a:xfrm>
                <a:off x="4652432" y="2553002"/>
                <a:ext cx="231600" cy="0"/>
              </a:xfrm>
              <a:prstGeom prst="straightConnector1">
                <a:avLst/>
              </a:prstGeom>
              <a:noFill/>
              <a:ln w="9525" cap="flat" cmpd="sng">
                <a:solidFill>
                  <a:srgbClr val="595959"/>
                </a:solidFill>
                <a:prstDash val="solid"/>
                <a:round/>
                <a:headEnd type="none" w="med" len="med"/>
                <a:tailEnd type="none" w="med" len="med"/>
              </a:ln>
            </p:spPr>
          </p:cxnSp>
          <p:cxnSp>
            <p:nvCxnSpPr>
              <p:cNvPr id="2703" name="Google Shape;2703;p49"/>
              <p:cNvCxnSpPr>
                <a:stCxn id="2704" idx="6"/>
                <a:endCxn id="2705" idx="2"/>
              </p:cNvCxnSpPr>
              <p:nvPr/>
            </p:nvCxnSpPr>
            <p:spPr>
              <a:xfrm>
                <a:off x="3762462" y="2553152"/>
                <a:ext cx="183000" cy="0"/>
              </a:xfrm>
              <a:prstGeom prst="straightConnector1">
                <a:avLst/>
              </a:prstGeom>
              <a:noFill/>
              <a:ln w="9525" cap="flat" cmpd="sng">
                <a:solidFill>
                  <a:srgbClr val="595959"/>
                </a:solidFill>
                <a:prstDash val="solid"/>
                <a:round/>
                <a:headEnd type="none" w="med" len="med"/>
                <a:tailEnd type="none" w="med" len="med"/>
              </a:ln>
            </p:spPr>
          </p:cxnSp>
        </p:grpSp>
        <p:cxnSp>
          <p:nvCxnSpPr>
            <p:cNvPr id="2706" name="Google Shape;2706;p49"/>
            <p:cNvCxnSpPr/>
            <p:nvPr/>
          </p:nvCxnSpPr>
          <p:spPr>
            <a:xfrm>
              <a:off x="3752008" y="3186309"/>
              <a:ext cx="0" cy="358221"/>
            </a:xfrm>
            <a:prstGeom prst="straightConnector1">
              <a:avLst/>
            </a:prstGeom>
            <a:noFill/>
            <a:ln w="9525" cap="flat" cmpd="sng">
              <a:solidFill>
                <a:schemeClr val="dk2"/>
              </a:solidFill>
              <a:prstDash val="solid"/>
              <a:round/>
              <a:headEnd type="none" w="med" len="med"/>
              <a:tailEnd type="none" w="med" len="med"/>
            </a:ln>
          </p:spPr>
        </p:cxnSp>
        <p:grpSp>
          <p:nvGrpSpPr>
            <p:cNvPr id="2707" name="Google Shape;2707;p49"/>
            <p:cNvGrpSpPr/>
            <p:nvPr/>
          </p:nvGrpSpPr>
          <p:grpSpPr>
            <a:xfrm>
              <a:off x="3261117" y="2393765"/>
              <a:ext cx="983055" cy="983055"/>
              <a:chOff x="3347725" y="2480342"/>
              <a:chExt cx="810032" cy="810032"/>
            </a:xfrm>
          </p:grpSpPr>
          <p:sp>
            <p:nvSpPr>
              <p:cNvPr id="2705" name="Google Shape;2705;p49"/>
              <p:cNvSpPr/>
              <p:nvPr/>
            </p:nvSpPr>
            <p:spPr>
              <a:xfrm>
                <a:off x="3347725" y="2480342"/>
                <a:ext cx="810032" cy="810032"/>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9"/>
              <p:cNvSpPr/>
              <p:nvPr/>
            </p:nvSpPr>
            <p:spPr>
              <a:xfrm>
                <a:off x="3451091" y="2583719"/>
                <a:ext cx="603490" cy="60349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09" name="Google Shape;2709;p49"/>
            <p:cNvCxnSpPr>
              <a:stCxn id="2710" idx="0"/>
            </p:cNvCxnSpPr>
            <p:nvPr/>
          </p:nvCxnSpPr>
          <p:spPr>
            <a:xfrm rot="10800000">
              <a:off x="5391613" y="2122099"/>
              <a:ext cx="0" cy="396900"/>
            </a:xfrm>
            <a:prstGeom prst="straightConnector1">
              <a:avLst/>
            </a:prstGeom>
            <a:noFill/>
            <a:ln w="9525" cap="flat" cmpd="sng">
              <a:solidFill>
                <a:schemeClr val="dk2"/>
              </a:solidFill>
              <a:prstDash val="solid"/>
              <a:round/>
              <a:headEnd type="none" w="med" len="med"/>
              <a:tailEnd type="none" w="med" len="med"/>
            </a:ln>
          </p:spPr>
        </p:cxnSp>
        <p:grpSp>
          <p:nvGrpSpPr>
            <p:cNvPr id="2711" name="Google Shape;2711;p49"/>
            <p:cNvGrpSpPr/>
            <p:nvPr/>
          </p:nvGrpSpPr>
          <p:grpSpPr>
            <a:xfrm>
              <a:off x="4899976" y="2393376"/>
              <a:ext cx="983044" cy="983044"/>
              <a:chOff x="4987056" y="2480342"/>
              <a:chExt cx="808956" cy="808956"/>
            </a:xfrm>
          </p:grpSpPr>
          <p:sp>
            <p:nvSpPr>
              <p:cNvPr id="2712" name="Google Shape;2712;p49"/>
              <p:cNvSpPr/>
              <p:nvPr/>
            </p:nvSpPr>
            <p:spPr>
              <a:xfrm>
                <a:off x="4987056" y="2480342"/>
                <a:ext cx="808956" cy="808956"/>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9"/>
              <p:cNvSpPr/>
              <p:nvPr/>
            </p:nvSpPr>
            <p:spPr>
              <a:xfrm>
                <a:off x="5090423" y="2583719"/>
                <a:ext cx="602414" cy="602414"/>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13" name="Google Shape;2713;p49"/>
            <p:cNvCxnSpPr/>
            <p:nvPr/>
          </p:nvCxnSpPr>
          <p:spPr>
            <a:xfrm>
              <a:off x="7031106" y="3186309"/>
              <a:ext cx="0" cy="357146"/>
            </a:xfrm>
            <a:prstGeom prst="straightConnector1">
              <a:avLst/>
            </a:prstGeom>
            <a:noFill/>
            <a:ln w="9525" cap="flat" cmpd="sng">
              <a:solidFill>
                <a:schemeClr val="dk2"/>
              </a:solidFill>
              <a:prstDash val="solid"/>
              <a:round/>
              <a:headEnd type="none" w="med" len="med"/>
              <a:tailEnd type="none" w="med" len="med"/>
            </a:ln>
          </p:spPr>
        </p:cxnSp>
        <p:grpSp>
          <p:nvGrpSpPr>
            <p:cNvPr id="2714" name="Google Shape;2714;p49"/>
            <p:cNvGrpSpPr/>
            <p:nvPr/>
          </p:nvGrpSpPr>
          <p:grpSpPr>
            <a:xfrm>
              <a:off x="6539045" y="2393178"/>
              <a:ext cx="983044" cy="983044"/>
              <a:chOff x="6626363" y="2480342"/>
              <a:chExt cx="808956" cy="808956"/>
            </a:xfrm>
          </p:grpSpPr>
          <p:sp>
            <p:nvSpPr>
              <p:cNvPr id="2715" name="Google Shape;2715;p49"/>
              <p:cNvSpPr/>
              <p:nvPr/>
            </p:nvSpPr>
            <p:spPr>
              <a:xfrm>
                <a:off x="6626363" y="2480342"/>
                <a:ext cx="808956" cy="808956"/>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9"/>
              <p:cNvSpPr/>
              <p:nvPr/>
            </p:nvSpPr>
            <p:spPr>
              <a:xfrm>
                <a:off x="6729729" y="2583719"/>
                <a:ext cx="602414" cy="602414"/>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17" name="Google Shape;2717;p49"/>
            <p:cNvCxnSpPr>
              <a:stCxn id="2718" idx="0"/>
            </p:cNvCxnSpPr>
            <p:nvPr/>
          </p:nvCxnSpPr>
          <p:spPr>
            <a:xfrm rot="10800000">
              <a:off x="2113432" y="2122227"/>
              <a:ext cx="0" cy="397200"/>
            </a:xfrm>
            <a:prstGeom prst="straightConnector1">
              <a:avLst/>
            </a:prstGeom>
            <a:noFill/>
            <a:ln w="9525" cap="flat" cmpd="sng">
              <a:solidFill>
                <a:schemeClr val="dk2"/>
              </a:solidFill>
              <a:prstDash val="solid"/>
              <a:round/>
              <a:headEnd type="none" w="med" len="med"/>
              <a:tailEnd type="none" w="med" len="med"/>
            </a:ln>
          </p:spPr>
        </p:cxnSp>
        <p:grpSp>
          <p:nvGrpSpPr>
            <p:cNvPr id="2719" name="Google Shape;2719;p49"/>
            <p:cNvGrpSpPr/>
            <p:nvPr/>
          </p:nvGrpSpPr>
          <p:grpSpPr>
            <a:xfrm>
              <a:off x="1621724" y="2393805"/>
              <a:ext cx="983087" cy="983459"/>
              <a:chOff x="1708681" y="2480698"/>
              <a:chExt cx="809125" cy="809432"/>
            </a:xfrm>
          </p:grpSpPr>
          <p:sp>
            <p:nvSpPr>
              <p:cNvPr id="2704" name="Google Shape;2704;p49"/>
              <p:cNvSpPr/>
              <p:nvPr/>
            </p:nvSpPr>
            <p:spPr>
              <a:xfrm>
                <a:off x="1708681" y="2480698"/>
                <a:ext cx="809125" cy="809432"/>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9"/>
              <p:cNvSpPr/>
              <p:nvPr/>
            </p:nvSpPr>
            <p:spPr>
              <a:xfrm>
                <a:off x="1812063" y="2584091"/>
                <a:ext cx="602631" cy="602631"/>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0" name="Google Shape;2720;p49"/>
            <p:cNvSpPr/>
            <p:nvPr/>
          </p:nvSpPr>
          <p:spPr>
            <a:xfrm>
              <a:off x="2073125" y="2106975"/>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9"/>
            <p:cNvSpPr/>
            <p:nvPr/>
          </p:nvSpPr>
          <p:spPr>
            <a:xfrm>
              <a:off x="5351645" y="2106974"/>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9"/>
            <p:cNvSpPr/>
            <p:nvPr/>
          </p:nvSpPr>
          <p:spPr>
            <a:xfrm>
              <a:off x="3711575" y="3544525"/>
              <a:ext cx="79800" cy="798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9"/>
            <p:cNvSpPr/>
            <p:nvPr/>
          </p:nvSpPr>
          <p:spPr>
            <a:xfrm>
              <a:off x="6990966" y="3544525"/>
              <a:ext cx="79800" cy="798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4" name="Google Shape;2724;p49"/>
          <p:cNvSpPr txBox="1"/>
          <p:nvPr/>
        </p:nvSpPr>
        <p:spPr>
          <a:xfrm>
            <a:off x="1762947" y="2723910"/>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lt1"/>
                </a:solidFill>
                <a:latin typeface="Barlow Semi Condensed Medium"/>
                <a:ea typeface="Barlow Semi Condensed Medium"/>
                <a:cs typeface="Barlow Semi Condensed Medium"/>
                <a:sym typeface="Barlow Semi Condensed Medium"/>
              </a:rPr>
              <a:t> 01</a:t>
            </a:r>
            <a:endParaRPr sz="1800" dirty="0">
              <a:solidFill>
                <a:schemeClr val="lt1"/>
              </a:solidFill>
              <a:latin typeface="Barlow Semi Condensed Medium"/>
              <a:ea typeface="Barlow Semi Condensed Medium"/>
              <a:cs typeface="Barlow Semi Condensed Medium"/>
              <a:sym typeface="Barlow Semi Condensed Medium"/>
            </a:endParaRPr>
          </a:p>
        </p:txBody>
      </p:sp>
      <p:sp>
        <p:nvSpPr>
          <p:cNvPr id="2725" name="Google Shape;2725;p49"/>
          <p:cNvSpPr txBox="1"/>
          <p:nvPr/>
        </p:nvSpPr>
        <p:spPr>
          <a:xfrm>
            <a:off x="3400847" y="2744235"/>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02</a:t>
            </a:r>
            <a:endParaRPr sz="1800" dirty="0">
              <a:solidFill>
                <a:schemeClr val="accent1"/>
              </a:solidFill>
              <a:latin typeface="Barlow Semi Condensed Medium"/>
              <a:ea typeface="Barlow Semi Condensed Medium"/>
              <a:cs typeface="Barlow Semi Condensed Medium"/>
              <a:sym typeface="Barlow Semi Condensed Medium"/>
            </a:endParaRPr>
          </a:p>
        </p:txBody>
      </p:sp>
      <p:sp>
        <p:nvSpPr>
          <p:cNvPr id="2726" name="Google Shape;2726;p49"/>
          <p:cNvSpPr txBox="1"/>
          <p:nvPr/>
        </p:nvSpPr>
        <p:spPr>
          <a:xfrm>
            <a:off x="5038747" y="2744235"/>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lt1"/>
                </a:solidFill>
                <a:latin typeface="Barlow Semi Condensed Medium"/>
                <a:ea typeface="Barlow Semi Condensed Medium"/>
                <a:cs typeface="Barlow Semi Condensed Medium"/>
                <a:sym typeface="Barlow Semi Condensed Medium"/>
              </a:rPr>
              <a:t>03</a:t>
            </a:r>
            <a:endParaRPr sz="1800" dirty="0">
              <a:solidFill>
                <a:schemeClr val="lt1"/>
              </a:solidFill>
              <a:latin typeface="Barlow Semi Condensed Medium"/>
              <a:ea typeface="Barlow Semi Condensed Medium"/>
              <a:cs typeface="Barlow Semi Condensed Medium"/>
              <a:sym typeface="Barlow Semi Condensed Medium"/>
            </a:endParaRPr>
          </a:p>
        </p:txBody>
      </p:sp>
      <p:sp>
        <p:nvSpPr>
          <p:cNvPr id="2727" name="Google Shape;2727;p49"/>
          <p:cNvSpPr txBox="1"/>
          <p:nvPr/>
        </p:nvSpPr>
        <p:spPr>
          <a:xfrm>
            <a:off x="6676647" y="2744235"/>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04</a:t>
            </a:r>
            <a:endParaRPr sz="1800" dirty="0">
              <a:solidFill>
                <a:schemeClr val="accent1"/>
              </a:solidFill>
              <a:latin typeface="Barlow Semi Condensed Medium"/>
              <a:ea typeface="Barlow Semi Condensed Medium"/>
              <a:cs typeface="Barlow Semi Condensed Medium"/>
              <a:sym typeface="Barlow Semi Condensed Medium"/>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95">
                                            <p:txEl>
                                              <p:pRg st="0" end="0"/>
                                            </p:txEl>
                                          </p:spTgt>
                                        </p:tgtEl>
                                        <p:attrNameLst>
                                          <p:attrName>style.visibility</p:attrName>
                                        </p:attrNameLst>
                                      </p:cBhvr>
                                      <p:to>
                                        <p:strVal val="visible"/>
                                      </p:to>
                                    </p:set>
                                    <p:animEffect transition="in" filter="barn(inVertical)">
                                      <p:cBhvr>
                                        <p:cTn id="7" dur="500"/>
                                        <p:tgtEl>
                                          <p:spTgt spid="26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97">
                                            <p:txEl>
                                              <p:pRg st="0" end="0"/>
                                            </p:txEl>
                                          </p:spTgt>
                                        </p:tgtEl>
                                        <p:attrNameLst>
                                          <p:attrName>style.visibility</p:attrName>
                                        </p:attrNameLst>
                                      </p:cBhvr>
                                      <p:to>
                                        <p:strVal val="visible"/>
                                      </p:to>
                                    </p:set>
                                    <p:animEffect transition="in" filter="barn(inVertical)">
                                      <p:cBhvr>
                                        <p:cTn id="12" dur="500"/>
                                        <p:tgtEl>
                                          <p:spTgt spid="269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696">
                                            <p:txEl>
                                              <p:pRg st="0" end="0"/>
                                            </p:txEl>
                                          </p:spTgt>
                                        </p:tgtEl>
                                        <p:attrNameLst>
                                          <p:attrName>style.visibility</p:attrName>
                                        </p:attrNameLst>
                                      </p:cBhvr>
                                      <p:to>
                                        <p:strVal val="visible"/>
                                      </p:to>
                                    </p:set>
                                    <p:animEffect transition="in" filter="barn(inVertical)">
                                      <p:cBhvr>
                                        <p:cTn id="17" dur="500"/>
                                        <p:tgtEl>
                                          <p:spTgt spid="269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698">
                                            <p:txEl>
                                              <p:pRg st="0" end="0"/>
                                            </p:txEl>
                                          </p:spTgt>
                                        </p:tgtEl>
                                        <p:attrNameLst>
                                          <p:attrName>style.visibility</p:attrName>
                                        </p:attrNameLst>
                                      </p:cBhvr>
                                      <p:to>
                                        <p:strVal val="visible"/>
                                      </p:to>
                                    </p:set>
                                    <p:animEffect transition="in" filter="barn(inVertical)">
                                      <p:cBhvr>
                                        <p:cTn id="22" dur="500"/>
                                        <p:tgtEl>
                                          <p:spTgt spid="26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evolution of ERP</a:t>
            </a:r>
            <a:endParaRPr dirty="0"/>
          </a:p>
        </p:txBody>
      </p:sp>
      <p:sp>
        <p:nvSpPr>
          <p:cNvPr id="2225" name="Google Shape;2225;p41"/>
          <p:cNvSpPr txBox="1">
            <a:spLocks noGrp="1"/>
          </p:cNvSpPr>
          <p:nvPr>
            <p:ph type="subTitle" idx="1"/>
          </p:nvPr>
        </p:nvSpPr>
        <p:spPr>
          <a:xfrm>
            <a:off x="1709928" y="1545336"/>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Data system</a:t>
            </a:r>
            <a:endParaRPr sz="2000" dirty="0"/>
          </a:p>
        </p:txBody>
      </p:sp>
      <p:sp>
        <p:nvSpPr>
          <p:cNvPr id="2226" name="Google Shape;2226;p41"/>
          <p:cNvSpPr txBox="1">
            <a:spLocks noGrp="1"/>
          </p:cNvSpPr>
          <p:nvPr>
            <p:ph type="subTitle" idx="2"/>
          </p:nvPr>
        </p:nvSpPr>
        <p:spPr>
          <a:xfrm>
            <a:off x="1709928" y="1938527"/>
            <a:ext cx="2924774" cy="12618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Times New Roman" panose="02020603050405020304" pitchFamily="18" charset="0"/>
                <a:cs typeface="Times New Roman" panose="02020603050405020304" pitchFamily="18" charset="0"/>
              </a:rPr>
              <a:t>In 1960’s automating their inventory control systems using inventory control packages (IC) and Material Requirements Planning (MRP) systems were developed in the 1970’s</a:t>
            </a:r>
            <a:endParaRPr sz="1400" dirty="0">
              <a:latin typeface="Times New Roman" panose="02020603050405020304" pitchFamily="18" charset="0"/>
              <a:cs typeface="Times New Roman" panose="02020603050405020304" pitchFamily="18" charset="0"/>
              <a:sym typeface="Barlow Semi Condensed"/>
            </a:endParaRPr>
          </a:p>
        </p:txBody>
      </p:sp>
      <p:sp>
        <p:nvSpPr>
          <p:cNvPr id="2227" name="Google Shape;2227;p41"/>
          <p:cNvSpPr txBox="1">
            <a:spLocks noGrp="1"/>
          </p:cNvSpPr>
          <p:nvPr>
            <p:ph type="subTitle" idx="3"/>
          </p:nvPr>
        </p:nvSpPr>
        <p:spPr>
          <a:xfrm>
            <a:off x="5468111" y="1545336"/>
            <a:ext cx="2106963"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Functional System</a:t>
            </a:r>
            <a:endParaRPr sz="2000" dirty="0"/>
          </a:p>
        </p:txBody>
      </p:sp>
      <p:sp>
        <p:nvSpPr>
          <p:cNvPr id="2228" name="Google Shape;2228;p41"/>
          <p:cNvSpPr txBox="1">
            <a:spLocks noGrp="1"/>
          </p:cNvSpPr>
          <p:nvPr>
            <p:ph type="subTitle" idx="4"/>
          </p:nvPr>
        </p:nvSpPr>
        <p:spPr>
          <a:xfrm>
            <a:off x="5468112" y="1938528"/>
            <a:ext cx="2924774" cy="10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Times New Roman" panose="02020603050405020304" pitchFamily="18" charset="0"/>
                <a:cs typeface="Times New Roman" panose="02020603050405020304" pitchFamily="18" charset="0"/>
              </a:rPr>
              <a:t>Generation of the new software systems called Manufacturing Resources Planning (MRP II) were introduced in the 1980’s</a:t>
            </a:r>
            <a:endParaRPr sz="1400" dirty="0">
              <a:latin typeface="Times New Roman" panose="02020603050405020304" pitchFamily="18" charset="0"/>
              <a:cs typeface="Times New Roman" panose="02020603050405020304" pitchFamily="18" charset="0"/>
              <a:sym typeface="Barlow Semi Condensed"/>
            </a:endParaRPr>
          </a:p>
        </p:txBody>
      </p:sp>
      <p:sp>
        <p:nvSpPr>
          <p:cNvPr id="2229" name="Google Shape;2229;p41"/>
          <p:cNvSpPr txBox="1">
            <a:spLocks noGrp="1"/>
          </p:cNvSpPr>
          <p:nvPr>
            <p:ph type="subTitle" idx="5"/>
          </p:nvPr>
        </p:nvSpPr>
        <p:spPr>
          <a:xfrm>
            <a:off x="2825496" y="3200400"/>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ERP</a:t>
            </a:r>
            <a:endParaRPr sz="2000" dirty="0"/>
          </a:p>
        </p:txBody>
      </p:sp>
      <p:sp>
        <p:nvSpPr>
          <p:cNvPr id="2230" name="Google Shape;2230;p41"/>
          <p:cNvSpPr txBox="1">
            <a:spLocks noGrp="1"/>
          </p:cNvSpPr>
          <p:nvPr>
            <p:ph type="subTitle" idx="6"/>
          </p:nvPr>
        </p:nvSpPr>
        <p:spPr>
          <a:xfrm>
            <a:off x="2825496" y="3593591"/>
            <a:ext cx="2538440" cy="13376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Times New Roman" panose="02020603050405020304" pitchFamily="18" charset="0"/>
                <a:cs typeface="Times New Roman" panose="02020603050405020304" pitchFamily="18" charset="0"/>
              </a:rPr>
              <a:t>ERP systems first appeared in the late 1980’s and the beginning of the 1990’s with the power of enterprise-wide inter-functional coordination and integration</a:t>
            </a:r>
            <a:endParaRPr sz="1400" dirty="0">
              <a:latin typeface="Times New Roman" panose="02020603050405020304" pitchFamily="18" charset="0"/>
              <a:cs typeface="Times New Roman" panose="02020603050405020304" pitchFamily="18" charset="0"/>
              <a:sym typeface="Barlow Semi Condensed"/>
            </a:endParaRPr>
          </a:p>
        </p:txBody>
      </p:sp>
      <p:sp>
        <p:nvSpPr>
          <p:cNvPr id="2231" name="Google Shape;2231;p41"/>
          <p:cNvSpPr txBox="1">
            <a:spLocks noGrp="1"/>
          </p:cNvSpPr>
          <p:nvPr>
            <p:ph type="subTitle" idx="7"/>
          </p:nvPr>
        </p:nvSpPr>
        <p:spPr>
          <a:xfrm>
            <a:off x="6464808" y="3200400"/>
            <a:ext cx="19935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Extended ERP</a:t>
            </a:r>
            <a:endParaRPr sz="2000" dirty="0"/>
          </a:p>
        </p:txBody>
      </p:sp>
      <p:sp>
        <p:nvSpPr>
          <p:cNvPr id="2232" name="Google Shape;2232;p41"/>
          <p:cNvSpPr txBox="1">
            <a:spLocks noGrp="1"/>
          </p:cNvSpPr>
          <p:nvPr>
            <p:ph type="subTitle" idx="8"/>
          </p:nvPr>
        </p:nvSpPr>
        <p:spPr>
          <a:xfrm>
            <a:off x="6464808" y="3593592"/>
            <a:ext cx="1993500" cy="759000"/>
          </a:xfrm>
          <a:prstGeom prst="rect">
            <a:avLst/>
          </a:prstGeom>
        </p:spPr>
        <p:txBody>
          <a:bodyPr spcFirstLastPara="1" wrap="square" lIns="91425" tIns="91425" rIns="91425" bIns="91425" anchor="t" anchorCtr="0">
            <a:noAutofit/>
          </a:bodyPr>
          <a:lstStyle/>
          <a:p>
            <a:pPr lvl="1"/>
            <a:r>
              <a:rPr lang="en-US" sz="1400" dirty="0">
                <a:latin typeface="Times New Roman" panose="02020603050405020304" pitchFamily="18" charset="0"/>
                <a:cs typeface="Times New Roman" panose="02020603050405020304" pitchFamily="18" charset="0"/>
                <a:sym typeface="Barlow Semi Condensed"/>
              </a:rPr>
              <a:t>Extended ERP includes other software and business processes</a:t>
            </a:r>
            <a:endParaRPr sz="1400" dirty="0">
              <a:latin typeface="Times New Roman" panose="02020603050405020304" pitchFamily="18" charset="0"/>
              <a:cs typeface="Times New Roman" panose="02020603050405020304" pitchFamily="18" charset="0"/>
              <a:sym typeface="Barlow Semi Condensed"/>
            </a:endParaRPr>
          </a:p>
        </p:txBody>
      </p:sp>
      <p:sp>
        <p:nvSpPr>
          <p:cNvPr id="2233" name="Google Shape;2233;p41"/>
          <p:cNvSpPr txBox="1"/>
          <p:nvPr/>
        </p:nvSpPr>
        <p:spPr>
          <a:xfrm>
            <a:off x="512064"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01</a:t>
            </a:r>
            <a:endParaRPr sz="7200" dirty="0">
              <a:solidFill>
                <a:schemeClr val="accent1"/>
              </a:solidFill>
              <a:latin typeface="Fjalla One"/>
              <a:ea typeface="Fjalla One"/>
              <a:cs typeface="Fjalla One"/>
              <a:sym typeface="Fjalla One"/>
            </a:endParaRPr>
          </a:p>
        </p:txBody>
      </p:sp>
      <p:sp>
        <p:nvSpPr>
          <p:cNvPr id="2234" name="Google Shape;2234;p41"/>
          <p:cNvSpPr txBox="1"/>
          <p:nvPr/>
        </p:nvSpPr>
        <p:spPr>
          <a:xfrm>
            <a:off x="1623369" y="3355848"/>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03</a:t>
            </a:r>
            <a:endParaRPr sz="7200">
              <a:solidFill>
                <a:schemeClr val="accent1"/>
              </a:solidFill>
              <a:latin typeface="Fjalla One"/>
              <a:ea typeface="Fjalla One"/>
              <a:cs typeface="Fjalla One"/>
              <a:sym typeface="Fjalla One"/>
            </a:endParaRPr>
          </a:p>
        </p:txBody>
      </p:sp>
      <p:sp>
        <p:nvSpPr>
          <p:cNvPr id="2235" name="Google Shape;2235;p41"/>
          <p:cNvSpPr txBox="1"/>
          <p:nvPr/>
        </p:nvSpPr>
        <p:spPr>
          <a:xfrm>
            <a:off x="5263298" y="3355848"/>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04</a:t>
            </a:r>
            <a:endParaRPr sz="7200">
              <a:solidFill>
                <a:schemeClr val="accent1"/>
              </a:solidFill>
              <a:latin typeface="Fjalla One"/>
              <a:ea typeface="Fjalla One"/>
              <a:cs typeface="Fjalla One"/>
              <a:sym typeface="Fjalla One"/>
            </a:endParaRPr>
          </a:p>
        </p:txBody>
      </p:sp>
      <p:sp>
        <p:nvSpPr>
          <p:cNvPr id="2236" name="Google Shape;2236;p41"/>
          <p:cNvSpPr txBox="1"/>
          <p:nvPr/>
        </p:nvSpPr>
        <p:spPr>
          <a:xfrm>
            <a:off x="4268116"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evolution of ERP</a:t>
            </a:r>
            <a:endParaRPr dirty="0"/>
          </a:p>
        </p:txBody>
      </p:sp>
      <p:pic>
        <p:nvPicPr>
          <p:cNvPr id="2050" name="Picture 2">
            <a:extLst>
              <a:ext uri="{FF2B5EF4-FFF2-40B4-BE49-F238E27FC236}">
                <a16:creationId xmlns:a16="http://schemas.microsoft.com/office/drawing/2014/main" id="{150B04F1-EE04-9C14-7EF4-80A3C72C3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6149" y="1436914"/>
            <a:ext cx="6471702" cy="3264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3194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2"/>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system</a:t>
            </a:r>
            <a:endParaRPr dirty="0"/>
          </a:p>
        </p:txBody>
      </p:sp>
      <p:sp>
        <p:nvSpPr>
          <p:cNvPr id="4" name="TextBox 3">
            <a:extLst>
              <a:ext uri="{FF2B5EF4-FFF2-40B4-BE49-F238E27FC236}">
                <a16:creationId xmlns:a16="http://schemas.microsoft.com/office/drawing/2014/main" id="{DD8AB86A-4E03-26BE-2098-0182F5324949}"/>
              </a:ext>
            </a:extLst>
          </p:cNvPr>
          <p:cNvSpPr txBox="1"/>
          <p:nvPr/>
        </p:nvSpPr>
        <p:spPr>
          <a:xfrm>
            <a:off x="1257299" y="1231778"/>
            <a:ext cx="6849837" cy="2862322"/>
          </a:xfrm>
          <a:prstGeom prst="rect">
            <a:avLst/>
          </a:prstGeom>
          <a:noFill/>
        </p:spPr>
        <p:txBody>
          <a:bodyPr wrap="square">
            <a:spAutoFit/>
          </a:bodyPr>
          <a:lstStyle/>
          <a:p>
            <a:pPr marL="285750" indent="-28575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In 1960’s most organizations designed, developed and implemented centralized computing systems, mostly automating their inventory control systems using inventory control packages (IC)this was the first-generation centralized computing systems. [6]</a:t>
            </a:r>
          </a:p>
          <a:p>
            <a:pPr marL="285750" indent="-28575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Material Requirements Planning (MRP) systems were developed in the 1970’s which involved mainly planning the product or parts requirements according to the master production schedule. [6]</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arn(inVertical)">
                                      <p:cBhvr>
                                        <p:cTn id="1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2"/>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Functional System</a:t>
            </a:r>
            <a:endParaRPr dirty="0"/>
          </a:p>
        </p:txBody>
      </p:sp>
      <p:sp>
        <p:nvSpPr>
          <p:cNvPr id="4" name="TextBox 3">
            <a:extLst>
              <a:ext uri="{FF2B5EF4-FFF2-40B4-BE49-F238E27FC236}">
                <a16:creationId xmlns:a16="http://schemas.microsoft.com/office/drawing/2014/main" id="{DD8AB86A-4E03-26BE-2098-0182F5324949}"/>
              </a:ext>
            </a:extLst>
          </p:cNvPr>
          <p:cNvSpPr txBox="1"/>
          <p:nvPr/>
        </p:nvSpPr>
        <p:spPr>
          <a:xfrm>
            <a:off x="1257299" y="1231778"/>
            <a:ext cx="6849837" cy="2246769"/>
          </a:xfrm>
          <a:prstGeom prst="rect">
            <a:avLst/>
          </a:prstGeom>
          <a:noFill/>
        </p:spPr>
        <p:txBody>
          <a:bodyPr wrap="square">
            <a:spAutoFit/>
          </a:bodyPr>
          <a:lstStyle/>
          <a:p>
            <a:pPr marL="285750" indent="-28575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The new software systems called Manufacturing Resources Planning (MRP II) were introduced in the 1980’s with an emphasis on optimizing manufacturing processes by synchronizing the materials with production requirements. [6]</a:t>
            </a:r>
          </a:p>
          <a:p>
            <a:pPr marL="285750" indent="-28575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MRP II included areas such as shop floor and distribution management, project management, finance, human resource and engineering [6]</a:t>
            </a:r>
          </a:p>
        </p:txBody>
      </p:sp>
    </p:spTree>
    <p:extLst>
      <p:ext uri="{BB962C8B-B14F-4D97-AF65-F5344CB8AC3E}">
        <p14:creationId xmlns:p14="http://schemas.microsoft.com/office/powerpoint/2010/main" val="37817728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arn(inVertical)">
                                      <p:cBhvr>
                                        <p:cTn id="1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2"/>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ERP</a:t>
            </a:r>
            <a:endParaRPr dirty="0"/>
          </a:p>
        </p:txBody>
      </p:sp>
      <p:pic>
        <p:nvPicPr>
          <p:cNvPr id="3" name="Picture 2" descr="A picture containing text, screenshot, diagram, font&#10;&#10;Description automatically generated">
            <a:extLst>
              <a:ext uri="{FF2B5EF4-FFF2-40B4-BE49-F238E27FC236}">
                <a16:creationId xmlns:a16="http://schemas.microsoft.com/office/drawing/2014/main" id="{05684218-4058-30E3-97A0-2984A7C6F200}"/>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17850981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2"/>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ERP</a:t>
            </a:r>
            <a:endParaRPr dirty="0"/>
          </a:p>
        </p:txBody>
      </p:sp>
      <p:pic>
        <p:nvPicPr>
          <p:cNvPr id="2" name="Picture 1">
            <a:extLst>
              <a:ext uri="{FF2B5EF4-FFF2-40B4-BE49-F238E27FC236}">
                <a16:creationId xmlns:a16="http://schemas.microsoft.com/office/drawing/2014/main" id="{BAA729A6-EE78-C449-CC76-9B41CAADEFB3}"/>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35484283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2"/>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ERP ?</a:t>
            </a:r>
            <a:endParaRPr dirty="0"/>
          </a:p>
        </p:txBody>
      </p:sp>
      <p:sp>
        <p:nvSpPr>
          <p:cNvPr id="5" name="TextBox 4">
            <a:extLst>
              <a:ext uri="{FF2B5EF4-FFF2-40B4-BE49-F238E27FC236}">
                <a16:creationId xmlns:a16="http://schemas.microsoft.com/office/drawing/2014/main" id="{F70CA3B1-6759-4EE1-4C33-B4461109D932}"/>
              </a:ext>
            </a:extLst>
          </p:cNvPr>
          <p:cNvSpPr txBox="1"/>
          <p:nvPr/>
        </p:nvSpPr>
        <p:spPr>
          <a:xfrm>
            <a:off x="1436593" y="1863864"/>
            <a:ext cx="6849837"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ERP is a system that optimizes the flow of </a:t>
            </a:r>
            <a:r>
              <a:rPr lang="en-US" sz="2000" dirty="0">
                <a:solidFill>
                  <a:srgbClr val="FFFF00"/>
                </a:solidFill>
                <a:latin typeface="Times New Roman" panose="02020603050405020304" pitchFamily="18" charset="0"/>
                <a:cs typeface="Times New Roman" panose="02020603050405020304" pitchFamily="18" charset="0"/>
              </a:rPr>
              <a:t>information</a:t>
            </a:r>
            <a:r>
              <a:rPr lang="en-US" sz="2000" dirty="0">
                <a:latin typeface="Times New Roman" panose="02020603050405020304" pitchFamily="18" charset="0"/>
                <a:cs typeface="Times New Roman" panose="02020603050405020304" pitchFamily="18" charset="0"/>
              </a:rPr>
              <a:t>, </a:t>
            </a:r>
            <a:r>
              <a:rPr lang="en-US" sz="2000" dirty="0">
                <a:solidFill>
                  <a:srgbClr val="7030A0"/>
                </a:solidFill>
                <a:latin typeface="Times New Roman" panose="02020603050405020304" pitchFamily="18" charset="0"/>
                <a:cs typeface="Times New Roman" panose="02020603050405020304" pitchFamily="18" charset="0"/>
              </a:rPr>
              <a:t>materials</a:t>
            </a:r>
            <a:r>
              <a:rPr lang="en-US" sz="2000" dirty="0">
                <a:latin typeface="Times New Roman" panose="02020603050405020304" pitchFamily="18" charset="0"/>
                <a:cs typeface="Times New Roman" panose="02020603050405020304" pitchFamily="18" charset="0"/>
              </a:rPr>
              <a:t>, and </a:t>
            </a:r>
            <a:r>
              <a:rPr lang="en-US" sz="2000" dirty="0">
                <a:solidFill>
                  <a:srgbClr val="92D050"/>
                </a:solidFill>
                <a:latin typeface="Times New Roman" panose="02020603050405020304" pitchFamily="18" charset="0"/>
                <a:cs typeface="Times New Roman" panose="02020603050405020304" pitchFamily="18" charset="0"/>
              </a:rPr>
              <a:t>cash</a:t>
            </a:r>
            <a:r>
              <a:rPr lang="en-US" sz="2000" dirty="0">
                <a:latin typeface="Times New Roman" panose="02020603050405020304" pitchFamily="18" charset="0"/>
                <a:cs typeface="Times New Roman" panose="02020603050405020304" pitchFamily="18" charset="0"/>
              </a:rPr>
              <a:t> in an organization. </a:t>
            </a:r>
          </a:p>
        </p:txBody>
      </p:sp>
    </p:spTree>
    <p:extLst>
      <p:ext uri="{BB962C8B-B14F-4D97-AF65-F5344CB8AC3E}">
        <p14:creationId xmlns:p14="http://schemas.microsoft.com/office/powerpoint/2010/main" val="20073416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 of Chapter 1</a:t>
            </a:r>
            <a:endParaRPr dirty="0"/>
          </a:p>
        </p:txBody>
      </p:sp>
      <p:sp>
        <p:nvSpPr>
          <p:cNvPr id="1891" name="Google Shape;1891;p36"/>
          <p:cNvSpPr txBox="1">
            <a:spLocks noGrp="1"/>
          </p:cNvSpPr>
          <p:nvPr>
            <p:ph type="body" idx="1"/>
          </p:nvPr>
        </p:nvSpPr>
        <p:spPr>
          <a:xfrm>
            <a:off x="749211" y="742878"/>
            <a:ext cx="7808864" cy="399135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sz="1200" b="1" dirty="0">
                <a:solidFill>
                  <a:schemeClr val="dk1"/>
                </a:solidFill>
                <a:latin typeface="Merriweather"/>
                <a:ea typeface="Merriweather"/>
                <a:cs typeface="Merriweather"/>
                <a:sym typeface="Merriweather"/>
              </a:rPr>
              <a:t>1.1.                                                        Contemporary Management Sources for ERP                                                                          </a:t>
            </a:r>
          </a:p>
          <a:p>
            <a:pPr marL="0" lvl="0" indent="0" algn="l" rtl="0">
              <a:lnSpc>
                <a:spcPct val="150000"/>
              </a:lnSpc>
              <a:spcBef>
                <a:spcPts val="0"/>
              </a:spcBef>
              <a:spcAft>
                <a:spcPts val="0"/>
              </a:spcAft>
              <a:buNone/>
            </a:pPr>
            <a:r>
              <a:rPr lang="en-US" sz="1200" b="1" dirty="0">
                <a:solidFill>
                  <a:schemeClr val="dk1"/>
                </a:solidFill>
                <a:latin typeface="Merriweather"/>
                <a:ea typeface="Merriweather"/>
                <a:cs typeface="Merriweather"/>
                <a:sym typeface="Merriweather"/>
              </a:rPr>
              <a:t>1.2.                                                       Gaps in functional administration</a:t>
            </a:r>
          </a:p>
          <a:p>
            <a:pPr marL="0" lvl="0" indent="0" algn="l" rtl="0">
              <a:lnSpc>
                <a:spcPct val="150000"/>
              </a:lnSpc>
              <a:spcBef>
                <a:spcPts val="0"/>
              </a:spcBef>
              <a:spcAft>
                <a:spcPts val="0"/>
              </a:spcAft>
              <a:buNone/>
            </a:pPr>
            <a:r>
              <a:rPr lang="en-US" sz="1200" b="1" dirty="0">
                <a:solidFill>
                  <a:schemeClr val="dk1"/>
                </a:solidFill>
                <a:latin typeface="Merriweather"/>
                <a:ea typeface="Merriweather"/>
                <a:cs typeface="Merriweather"/>
                <a:sym typeface="Merriweather"/>
              </a:rPr>
              <a:t>      1.2.1.                                              Overstocking</a:t>
            </a:r>
          </a:p>
          <a:p>
            <a:pPr marL="0" lvl="0" indent="0" algn="l" rtl="0">
              <a:lnSpc>
                <a:spcPct val="150000"/>
              </a:lnSpc>
              <a:spcBef>
                <a:spcPts val="0"/>
              </a:spcBef>
              <a:spcAft>
                <a:spcPts val="0"/>
              </a:spcAft>
              <a:buNone/>
            </a:pPr>
            <a:r>
              <a:rPr lang="en-US" sz="1200" b="1" dirty="0">
                <a:solidFill>
                  <a:schemeClr val="dk1"/>
                </a:solidFill>
                <a:latin typeface="Merriweather"/>
                <a:ea typeface="Merriweather"/>
                <a:cs typeface="Merriweather"/>
                <a:sym typeface="Merriweather"/>
              </a:rPr>
              <a:t>1.3.                                                       The Evolution of ERP</a:t>
            </a:r>
          </a:p>
          <a:p>
            <a:pPr marL="0" lvl="0" indent="0" algn="l" rtl="0">
              <a:lnSpc>
                <a:spcPct val="150000"/>
              </a:lnSpc>
              <a:spcBef>
                <a:spcPts val="0"/>
              </a:spcBef>
              <a:spcAft>
                <a:spcPts val="0"/>
              </a:spcAft>
              <a:buNone/>
            </a:pPr>
            <a:r>
              <a:rPr lang="en-US" sz="1200" b="1" dirty="0">
                <a:solidFill>
                  <a:schemeClr val="dk1"/>
                </a:solidFill>
                <a:latin typeface="Merriweather"/>
                <a:ea typeface="Merriweather"/>
                <a:cs typeface="Merriweather"/>
                <a:sym typeface="Merriweather"/>
              </a:rPr>
              <a:t>1.4.                                                       Benefits and difficulties in ERP implementation</a:t>
            </a:r>
          </a:p>
          <a:p>
            <a:pPr marL="0" lvl="0" indent="0" algn="l" rtl="0">
              <a:lnSpc>
                <a:spcPct val="150000"/>
              </a:lnSpc>
              <a:spcBef>
                <a:spcPts val="0"/>
              </a:spcBef>
              <a:spcAft>
                <a:spcPts val="0"/>
              </a:spcAft>
              <a:buNone/>
            </a:pPr>
            <a:r>
              <a:rPr lang="en-US" sz="1200" b="1" dirty="0">
                <a:solidFill>
                  <a:schemeClr val="dk1"/>
                </a:solidFill>
                <a:latin typeface="Merriweather"/>
                <a:ea typeface="Merriweather"/>
                <a:cs typeface="Merriweather"/>
                <a:sym typeface="Merriweather"/>
              </a:rPr>
              <a:t>1.5.                                                       Overview of business processes</a:t>
            </a:r>
          </a:p>
          <a:p>
            <a:pPr marL="0" lvl="0" indent="0" algn="l" rtl="0">
              <a:lnSpc>
                <a:spcPct val="150000"/>
              </a:lnSpc>
              <a:spcBef>
                <a:spcPts val="0"/>
              </a:spcBef>
              <a:spcAft>
                <a:spcPts val="0"/>
              </a:spcAft>
              <a:buNone/>
            </a:pPr>
            <a:r>
              <a:rPr lang="en-US" sz="1200" b="1" dirty="0">
                <a:solidFill>
                  <a:schemeClr val="dk1"/>
                </a:solidFill>
                <a:latin typeface="Merriweather"/>
                <a:ea typeface="Merriweather"/>
                <a:cs typeface="Merriweather"/>
                <a:sym typeface="Merriweather"/>
              </a:rPr>
              <a:t>1.6.                                                       Components of ERP</a:t>
            </a:r>
          </a:p>
          <a:p>
            <a:pPr marL="0" lvl="0" indent="0" algn="l" rtl="0">
              <a:lnSpc>
                <a:spcPct val="150000"/>
              </a:lnSpc>
              <a:spcBef>
                <a:spcPts val="0"/>
              </a:spcBef>
              <a:spcAft>
                <a:spcPts val="0"/>
              </a:spcAft>
              <a:buNone/>
            </a:pPr>
            <a:r>
              <a:rPr lang="en-US" sz="1200" b="1" dirty="0">
                <a:solidFill>
                  <a:schemeClr val="dk1"/>
                </a:solidFill>
                <a:latin typeface="Merriweather"/>
                <a:ea typeface="Merriweather"/>
                <a:cs typeface="Merriweather"/>
                <a:sym typeface="Merriweather"/>
              </a:rPr>
              <a:t>1.7.                                                       The layered architecture of ERP</a:t>
            </a:r>
          </a:p>
          <a:p>
            <a:pPr marL="0" lvl="0" indent="0" algn="l" rtl="0">
              <a:spcBef>
                <a:spcPts val="0"/>
              </a:spcBef>
              <a:spcAft>
                <a:spcPts val="0"/>
              </a:spcAft>
              <a:buNone/>
            </a:pPr>
            <a:endParaRPr dirty="0">
              <a:latin typeface="Barlow Semi Condensed"/>
              <a:ea typeface="Barlow Semi Condensed"/>
              <a:cs typeface="Barlow Semi Condensed"/>
              <a:sym typeface="Barlow Semi Condens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91">
                                            <p:txEl>
                                              <p:pRg st="0" end="0"/>
                                            </p:txEl>
                                          </p:spTgt>
                                        </p:tgtEl>
                                        <p:attrNameLst>
                                          <p:attrName>style.visibility</p:attrName>
                                        </p:attrNameLst>
                                      </p:cBhvr>
                                      <p:to>
                                        <p:strVal val="visible"/>
                                      </p:to>
                                    </p:set>
                                    <p:animEffect transition="in" filter="fade">
                                      <p:cBhvr>
                                        <p:cTn id="7" dur="1000"/>
                                        <p:tgtEl>
                                          <p:spTgt spid="1891">
                                            <p:txEl>
                                              <p:pRg st="0" end="0"/>
                                            </p:txEl>
                                          </p:spTgt>
                                        </p:tgtEl>
                                      </p:cBhvr>
                                    </p:animEffect>
                                    <p:anim calcmode="lin" valueType="num">
                                      <p:cBhvr>
                                        <p:cTn id="8" dur="1000" fill="hold"/>
                                        <p:tgtEl>
                                          <p:spTgt spid="189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89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91">
                                            <p:txEl>
                                              <p:pRg st="1" end="1"/>
                                            </p:txEl>
                                          </p:spTgt>
                                        </p:tgtEl>
                                        <p:attrNameLst>
                                          <p:attrName>style.visibility</p:attrName>
                                        </p:attrNameLst>
                                      </p:cBhvr>
                                      <p:to>
                                        <p:strVal val="visible"/>
                                      </p:to>
                                    </p:set>
                                    <p:animEffect transition="in" filter="fade">
                                      <p:cBhvr>
                                        <p:cTn id="12" dur="1000"/>
                                        <p:tgtEl>
                                          <p:spTgt spid="1891">
                                            <p:txEl>
                                              <p:pRg st="1" end="1"/>
                                            </p:txEl>
                                          </p:spTgt>
                                        </p:tgtEl>
                                      </p:cBhvr>
                                    </p:animEffect>
                                    <p:anim calcmode="lin" valueType="num">
                                      <p:cBhvr>
                                        <p:cTn id="13" dur="1000" fill="hold"/>
                                        <p:tgtEl>
                                          <p:spTgt spid="189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89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91">
                                            <p:txEl>
                                              <p:pRg st="2" end="2"/>
                                            </p:txEl>
                                          </p:spTgt>
                                        </p:tgtEl>
                                        <p:attrNameLst>
                                          <p:attrName>style.visibility</p:attrName>
                                        </p:attrNameLst>
                                      </p:cBhvr>
                                      <p:to>
                                        <p:strVal val="visible"/>
                                      </p:to>
                                    </p:set>
                                    <p:animEffect transition="in" filter="fade">
                                      <p:cBhvr>
                                        <p:cTn id="17" dur="1000"/>
                                        <p:tgtEl>
                                          <p:spTgt spid="1891">
                                            <p:txEl>
                                              <p:pRg st="2" end="2"/>
                                            </p:txEl>
                                          </p:spTgt>
                                        </p:tgtEl>
                                      </p:cBhvr>
                                    </p:animEffect>
                                    <p:anim calcmode="lin" valueType="num">
                                      <p:cBhvr>
                                        <p:cTn id="18" dur="1000" fill="hold"/>
                                        <p:tgtEl>
                                          <p:spTgt spid="1891">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89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891">
                                            <p:txEl>
                                              <p:pRg st="3" end="3"/>
                                            </p:txEl>
                                          </p:spTgt>
                                        </p:tgtEl>
                                        <p:attrNameLst>
                                          <p:attrName>style.visibility</p:attrName>
                                        </p:attrNameLst>
                                      </p:cBhvr>
                                      <p:to>
                                        <p:strVal val="visible"/>
                                      </p:to>
                                    </p:set>
                                    <p:animEffect transition="in" filter="fade">
                                      <p:cBhvr>
                                        <p:cTn id="22" dur="1000"/>
                                        <p:tgtEl>
                                          <p:spTgt spid="1891">
                                            <p:txEl>
                                              <p:pRg st="3" end="3"/>
                                            </p:txEl>
                                          </p:spTgt>
                                        </p:tgtEl>
                                      </p:cBhvr>
                                    </p:animEffect>
                                    <p:anim calcmode="lin" valueType="num">
                                      <p:cBhvr>
                                        <p:cTn id="23" dur="1000" fill="hold"/>
                                        <p:tgtEl>
                                          <p:spTgt spid="1891">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89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891">
                                            <p:txEl>
                                              <p:pRg st="4" end="4"/>
                                            </p:txEl>
                                          </p:spTgt>
                                        </p:tgtEl>
                                        <p:attrNameLst>
                                          <p:attrName>style.visibility</p:attrName>
                                        </p:attrNameLst>
                                      </p:cBhvr>
                                      <p:to>
                                        <p:strVal val="visible"/>
                                      </p:to>
                                    </p:set>
                                    <p:animEffect transition="in" filter="fade">
                                      <p:cBhvr>
                                        <p:cTn id="27" dur="1000"/>
                                        <p:tgtEl>
                                          <p:spTgt spid="1891">
                                            <p:txEl>
                                              <p:pRg st="4" end="4"/>
                                            </p:txEl>
                                          </p:spTgt>
                                        </p:tgtEl>
                                      </p:cBhvr>
                                    </p:animEffect>
                                    <p:anim calcmode="lin" valueType="num">
                                      <p:cBhvr>
                                        <p:cTn id="28" dur="1000" fill="hold"/>
                                        <p:tgtEl>
                                          <p:spTgt spid="1891">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891">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891">
                                            <p:txEl>
                                              <p:pRg st="5" end="5"/>
                                            </p:txEl>
                                          </p:spTgt>
                                        </p:tgtEl>
                                        <p:attrNameLst>
                                          <p:attrName>style.visibility</p:attrName>
                                        </p:attrNameLst>
                                      </p:cBhvr>
                                      <p:to>
                                        <p:strVal val="visible"/>
                                      </p:to>
                                    </p:set>
                                    <p:animEffect transition="in" filter="fade">
                                      <p:cBhvr>
                                        <p:cTn id="32" dur="1000"/>
                                        <p:tgtEl>
                                          <p:spTgt spid="1891">
                                            <p:txEl>
                                              <p:pRg st="5" end="5"/>
                                            </p:txEl>
                                          </p:spTgt>
                                        </p:tgtEl>
                                      </p:cBhvr>
                                    </p:animEffect>
                                    <p:anim calcmode="lin" valueType="num">
                                      <p:cBhvr>
                                        <p:cTn id="33" dur="1000" fill="hold"/>
                                        <p:tgtEl>
                                          <p:spTgt spid="1891">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891">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891">
                                            <p:txEl>
                                              <p:pRg st="6" end="6"/>
                                            </p:txEl>
                                          </p:spTgt>
                                        </p:tgtEl>
                                        <p:attrNameLst>
                                          <p:attrName>style.visibility</p:attrName>
                                        </p:attrNameLst>
                                      </p:cBhvr>
                                      <p:to>
                                        <p:strVal val="visible"/>
                                      </p:to>
                                    </p:set>
                                    <p:animEffect transition="in" filter="fade">
                                      <p:cBhvr>
                                        <p:cTn id="37" dur="1000"/>
                                        <p:tgtEl>
                                          <p:spTgt spid="1891">
                                            <p:txEl>
                                              <p:pRg st="6" end="6"/>
                                            </p:txEl>
                                          </p:spTgt>
                                        </p:tgtEl>
                                      </p:cBhvr>
                                    </p:animEffect>
                                    <p:anim calcmode="lin" valueType="num">
                                      <p:cBhvr>
                                        <p:cTn id="38" dur="1000" fill="hold"/>
                                        <p:tgtEl>
                                          <p:spTgt spid="1891">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891">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891">
                                            <p:txEl>
                                              <p:pRg st="7" end="7"/>
                                            </p:txEl>
                                          </p:spTgt>
                                        </p:tgtEl>
                                        <p:attrNameLst>
                                          <p:attrName>style.visibility</p:attrName>
                                        </p:attrNameLst>
                                      </p:cBhvr>
                                      <p:to>
                                        <p:strVal val="visible"/>
                                      </p:to>
                                    </p:set>
                                    <p:animEffect transition="in" filter="fade">
                                      <p:cBhvr>
                                        <p:cTn id="42" dur="1000"/>
                                        <p:tgtEl>
                                          <p:spTgt spid="1891">
                                            <p:txEl>
                                              <p:pRg st="7" end="7"/>
                                            </p:txEl>
                                          </p:spTgt>
                                        </p:tgtEl>
                                      </p:cBhvr>
                                    </p:animEffect>
                                    <p:anim calcmode="lin" valueType="num">
                                      <p:cBhvr>
                                        <p:cTn id="43" dur="1000" fill="hold"/>
                                        <p:tgtEl>
                                          <p:spTgt spid="1891">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189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2"/>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Extended ERP</a:t>
            </a:r>
            <a:endParaRPr dirty="0"/>
          </a:p>
        </p:txBody>
      </p:sp>
      <p:sp>
        <p:nvSpPr>
          <p:cNvPr id="6" name="TextBox 5">
            <a:extLst>
              <a:ext uri="{FF2B5EF4-FFF2-40B4-BE49-F238E27FC236}">
                <a16:creationId xmlns:a16="http://schemas.microsoft.com/office/drawing/2014/main" id="{3CB0244F-FDF8-444E-5D0C-4924B7DD0483}"/>
              </a:ext>
            </a:extLst>
          </p:cNvPr>
          <p:cNvSpPr txBox="1"/>
          <p:nvPr/>
        </p:nvSpPr>
        <p:spPr>
          <a:xfrm>
            <a:off x="967392" y="1401644"/>
            <a:ext cx="7209065" cy="2308324"/>
          </a:xfrm>
          <a:prstGeom prst="rect">
            <a:avLst/>
          </a:prstGeom>
          <a:noFill/>
        </p:spPr>
        <p:txBody>
          <a:bodyPr wrap="square">
            <a:spAutoFit/>
          </a:bodyPr>
          <a:lstStyle/>
          <a:p>
            <a:pPr marL="285750" indent="-285750">
              <a:buFont typeface="Wingdings" panose="05000000000000000000" pitchFamily="2" charset="2"/>
              <a:buChar char="ü"/>
            </a:pPr>
            <a:r>
              <a:rPr lang="en-US" sz="1800" b="0" i="0" dirty="0">
                <a:solidFill>
                  <a:srgbClr val="222222"/>
                </a:solidFill>
                <a:effectLst/>
                <a:latin typeface="Times New Roman" panose="02020603050405020304" pitchFamily="18" charset="0"/>
                <a:cs typeface="Times New Roman" panose="02020603050405020304" pitchFamily="18" charset="0"/>
              </a:rPr>
              <a:t>Extended ERP focuses on external activities to promote the management of connections with clients, vendors, transporters, and other parties. Popular extended ERP modules that could be used by organizations include those for </a:t>
            </a:r>
            <a:r>
              <a:rPr lang="en-US" sz="1800" dirty="0">
                <a:solidFill>
                  <a:schemeClr val="tx1"/>
                </a:solidFill>
                <a:latin typeface="Times New Roman" panose="02020603050405020304" pitchFamily="18" charset="0"/>
                <a:cs typeface="Times New Roman" panose="02020603050405020304" pitchFamily="18" charset="0"/>
              </a:rPr>
              <a:t>supply chain management</a:t>
            </a:r>
            <a:r>
              <a:rPr lang="en-US" sz="1800" b="0" i="0" dirty="0">
                <a:solidFill>
                  <a:srgbClr val="222222"/>
                </a:solidFill>
                <a:effectLst/>
                <a:latin typeface="Times New Roman" panose="02020603050405020304" pitchFamily="18" charset="0"/>
                <a:cs typeface="Times New Roman" panose="02020603050405020304" pitchFamily="18" charset="0"/>
              </a:rPr>
              <a:t>, business intelligence, e-commerce, and customer relations. </a:t>
            </a:r>
            <a:r>
              <a:rPr lang="en-US" sz="1800" dirty="0">
                <a:solidFill>
                  <a:srgbClr val="222222"/>
                </a:solidFill>
                <a:latin typeface="Times New Roman" panose="02020603050405020304" pitchFamily="18" charset="0"/>
                <a:cs typeface="Times New Roman" panose="02020603050405020304" pitchFamily="18" charset="0"/>
              </a:rPr>
              <a:t>[7]</a:t>
            </a:r>
            <a:endParaRPr lang="en-US" sz="1800" b="0" i="0" dirty="0">
              <a:solidFill>
                <a:srgbClr val="222222"/>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1800" b="0" i="0" dirty="0">
                <a:solidFill>
                  <a:srgbClr val="222222"/>
                </a:solidFill>
                <a:effectLst/>
                <a:latin typeface="Times New Roman" panose="02020603050405020304" pitchFamily="18" charset="0"/>
                <a:cs typeface="Times New Roman" panose="02020603050405020304" pitchFamily="18" charset="0"/>
              </a:rPr>
              <a:t>Third-party applications may be used to extend ERP systems, often through vendor-supplied interfaces such as: CRM, PLM, SCM, PDM,… [7]</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18656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arn(inVertical)">
                                      <p:cBhvr>
                                        <p:cTn id="10"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226750" y="2084178"/>
            <a:ext cx="4457700" cy="2022458"/>
          </a:xfrm>
          <a:prstGeom prst="rect">
            <a:avLst/>
          </a:prstGeom>
        </p:spPr>
        <p:txBody>
          <a:bodyPr spcFirstLastPara="1" wrap="square" lIns="91425" tIns="91425" rIns="91425" bIns="91425" anchor="ctr" anchorCtr="0">
            <a:noAutofit/>
          </a:bodyPr>
          <a:lstStyle/>
          <a:p>
            <a:r>
              <a:rPr lang="en-US" sz="3000" b="1" dirty="0">
                <a:solidFill>
                  <a:schemeClr val="dk1"/>
                </a:solidFill>
                <a:latin typeface="Merriweather"/>
                <a:ea typeface="Merriweather"/>
                <a:cs typeface="Merriweather"/>
                <a:sym typeface="Merriweather"/>
              </a:rPr>
              <a:t>Benefits and difficulties in ERP implementation</a:t>
            </a:r>
            <a:br>
              <a:rPr lang="en-US" sz="3000" b="1" dirty="0">
                <a:solidFill>
                  <a:schemeClr val="dk1"/>
                </a:solidFill>
                <a:latin typeface="Merriweather"/>
                <a:ea typeface="Merriweather"/>
                <a:cs typeface="Merriweather"/>
                <a:sym typeface="Merriweather"/>
              </a:rPr>
            </a:br>
            <a:endParaRPr sz="30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Tree>
    <p:extLst>
      <p:ext uri="{BB962C8B-B14F-4D97-AF65-F5344CB8AC3E}">
        <p14:creationId xmlns:p14="http://schemas.microsoft.com/office/powerpoint/2010/main" val="193650906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61"/>
        <p:cNvGrpSpPr/>
        <p:nvPr/>
      </p:nvGrpSpPr>
      <p:grpSpPr>
        <a:xfrm>
          <a:off x="0" y="0"/>
          <a:ext cx="0" cy="0"/>
          <a:chOff x="0" y="0"/>
          <a:chExt cx="0" cy="0"/>
        </a:xfrm>
      </p:grpSpPr>
      <p:sp>
        <p:nvSpPr>
          <p:cNvPr id="3462" name="Google Shape;3462;p59"/>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Benefits of ERP</a:t>
            </a:r>
            <a:endParaRPr dirty="0"/>
          </a:p>
        </p:txBody>
      </p:sp>
      <p:grpSp>
        <p:nvGrpSpPr>
          <p:cNvPr id="3463" name="Google Shape;3463;p59"/>
          <p:cNvGrpSpPr/>
          <p:nvPr/>
        </p:nvGrpSpPr>
        <p:grpSpPr>
          <a:xfrm>
            <a:off x="3167946" y="1549451"/>
            <a:ext cx="2808102" cy="2816821"/>
            <a:chOff x="4820425" y="1329900"/>
            <a:chExt cx="70175" cy="70350"/>
          </a:xfrm>
        </p:grpSpPr>
        <p:sp>
          <p:nvSpPr>
            <p:cNvPr id="3464" name="Google Shape;3464;p5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8" name="Google Shape;3468;p59"/>
          <p:cNvSpPr txBox="1">
            <a:spLocks noGrp="1"/>
          </p:cNvSpPr>
          <p:nvPr>
            <p:ph type="subTitle" idx="1"/>
          </p:nvPr>
        </p:nvSpPr>
        <p:spPr>
          <a:xfrm>
            <a:off x="1104901" y="1835975"/>
            <a:ext cx="20049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accent1"/>
                </a:solidFill>
                <a:latin typeface="Barlow Semi Condensed Medium"/>
                <a:ea typeface="Barlow Semi Condensed Medium"/>
                <a:cs typeface="Barlow Semi Condensed Medium"/>
                <a:sym typeface="Barlow Semi Condensed Medium"/>
              </a:rPr>
              <a:t>Enhanced data accuracy</a:t>
            </a:r>
          </a:p>
        </p:txBody>
      </p:sp>
      <p:sp>
        <p:nvSpPr>
          <p:cNvPr id="3470" name="Google Shape;3470;p59"/>
          <p:cNvSpPr txBox="1">
            <a:spLocks noGrp="1"/>
          </p:cNvSpPr>
          <p:nvPr>
            <p:ph type="subTitle" idx="4294967295"/>
          </p:nvPr>
        </p:nvSpPr>
        <p:spPr>
          <a:xfrm>
            <a:off x="1104900" y="2920737"/>
            <a:ext cx="2063045" cy="6633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Enhanced collaboration</a:t>
            </a:r>
            <a:endParaRPr sz="1800" dirty="0">
              <a:solidFill>
                <a:schemeClr val="accent1"/>
              </a:solidFill>
              <a:latin typeface="Barlow Semi Condensed Medium"/>
              <a:ea typeface="Barlow Semi Condensed Medium"/>
              <a:cs typeface="Barlow Semi Condensed Medium"/>
              <a:sym typeface="Barlow Semi Condensed Medium"/>
            </a:endParaRPr>
          </a:p>
        </p:txBody>
      </p:sp>
      <p:sp>
        <p:nvSpPr>
          <p:cNvPr id="3472" name="Google Shape;3472;p59"/>
          <p:cNvSpPr txBox="1">
            <a:spLocks noGrp="1"/>
          </p:cNvSpPr>
          <p:nvPr>
            <p:ph type="subTitle" idx="4"/>
          </p:nvPr>
        </p:nvSpPr>
        <p:spPr>
          <a:xfrm>
            <a:off x="6128827" y="1835975"/>
            <a:ext cx="20049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Better customer service</a:t>
            </a:r>
            <a:endParaRPr sz="1800" dirty="0">
              <a:solidFill>
                <a:schemeClr val="accent1"/>
              </a:solidFill>
              <a:latin typeface="Barlow Semi Condensed Medium"/>
              <a:ea typeface="Barlow Semi Condensed Medium"/>
              <a:cs typeface="Barlow Semi Condensed Medium"/>
              <a:sym typeface="Barlow Semi Condensed Medium"/>
            </a:endParaRPr>
          </a:p>
        </p:txBody>
      </p:sp>
      <p:sp>
        <p:nvSpPr>
          <p:cNvPr id="3474" name="Google Shape;3474;p59"/>
          <p:cNvSpPr txBox="1">
            <a:spLocks noGrp="1"/>
          </p:cNvSpPr>
          <p:nvPr>
            <p:ph type="subTitle" idx="6"/>
          </p:nvPr>
        </p:nvSpPr>
        <p:spPr>
          <a:xfrm>
            <a:off x="6128827" y="2920737"/>
            <a:ext cx="2117102" cy="90360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accent1"/>
                </a:solidFill>
                <a:latin typeface="Barlow Semi Condensed Medium"/>
                <a:ea typeface="Barlow Semi Condensed Medium"/>
                <a:cs typeface="Barlow Semi Condensed Medium"/>
                <a:sym typeface="Barlow Semi Condensed Medium"/>
              </a:rPr>
              <a:t>Improved on-time delivery</a:t>
            </a:r>
            <a:endParaRPr sz="1800" dirty="0">
              <a:solidFill>
                <a:schemeClr val="accent1"/>
              </a:solidFill>
              <a:latin typeface="Barlow Semi Condensed Medium"/>
              <a:ea typeface="Barlow Semi Condensed Medium"/>
              <a:cs typeface="Barlow Semi Condensed Medium"/>
              <a:sym typeface="Barlow Semi Condensed Medium"/>
            </a:endParaRPr>
          </a:p>
        </p:txBody>
      </p:sp>
      <p:grpSp>
        <p:nvGrpSpPr>
          <p:cNvPr id="3476" name="Google Shape;3476;p59"/>
          <p:cNvGrpSpPr/>
          <p:nvPr/>
        </p:nvGrpSpPr>
        <p:grpSpPr>
          <a:xfrm>
            <a:off x="4632514" y="3824343"/>
            <a:ext cx="210227" cy="236413"/>
            <a:chOff x="2523000" y="1954875"/>
            <a:chExt cx="262325" cy="295000"/>
          </a:xfrm>
        </p:grpSpPr>
        <p:sp>
          <p:nvSpPr>
            <p:cNvPr id="3477" name="Google Shape;3477;p59"/>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78" name="Google Shape;3478;p59"/>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479" name="Google Shape;3479;p59"/>
          <p:cNvGrpSpPr/>
          <p:nvPr/>
        </p:nvGrpSpPr>
        <p:grpSpPr>
          <a:xfrm>
            <a:off x="4290803" y="1853755"/>
            <a:ext cx="238617" cy="237355"/>
            <a:chOff x="1412450" y="1954475"/>
            <a:chExt cx="297750" cy="296175"/>
          </a:xfrm>
        </p:grpSpPr>
        <p:sp>
          <p:nvSpPr>
            <p:cNvPr id="3480" name="Google Shape;3480;p59"/>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1" name="Google Shape;3481;p59"/>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482" name="Google Shape;3482;p59"/>
          <p:cNvGrpSpPr/>
          <p:nvPr/>
        </p:nvGrpSpPr>
        <p:grpSpPr>
          <a:xfrm>
            <a:off x="5426990" y="2705685"/>
            <a:ext cx="238617" cy="238437"/>
            <a:chOff x="1413250" y="2680675"/>
            <a:chExt cx="297750" cy="297525"/>
          </a:xfrm>
        </p:grpSpPr>
        <p:sp>
          <p:nvSpPr>
            <p:cNvPr id="3483" name="Google Shape;3483;p59"/>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4" name="Google Shape;3484;p59"/>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5" name="Google Shape;3485;p59"/>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6" name="Google Shape;3486;p59"/>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487" name="Google Shape;3487;p59"/>
          <p:cNvSpPr/>
          <p:nvPr/>
        </p:nvSpPr>
        <p:spPr>
          <a:xfrm>
            <a:off x="3495340" y="2944030"/>
            <a:ext cx="183701" cy="237335"/>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468">
                                            <p:txEl>
                                              <p:pRg st="0" end="0"/>
                                            </p:txEl>
                                          </p:spTgt>
                                        </p:tgtEl>
                                        <p:attrNameLst>
                                          <p:attrName>style.visibility</p:attrName>
                                        </p:attrNameLst>
                                      </p:cBhvr>
                                      <p:to>
                                        <p:strVal val="visible"/>
                                      </p:to>
                                    </p:set>
                                    <p:animEffect transition="in" filter="barn(inVertical)">
                                      <p:cBhvr>
                                        <p:cTn id="7" dur="500"/>
                                        <p:tgtEl>
                                          <p:spTgt spid="34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472">
                                            <p:txEl>
                                              <p:pRg st="0" end="0"/>
                                            </p:txEl>
                                          </p:spTgt>
                                        </p:tgtEl>
                                        <p:attrNameLst>
                                          <p:attrName>style.visibility</p:attrName>
                                        </p:attrNameLst>
                                      </p:cBhvr>
                                      <p:to>
                                        <p:strVal val="visible"/>
                                      </p:to>
                                    </p:set>
                                    <p:animEffect transition="in" filter="barn(inVertical)">
                                      <p:cBhvr>
                                        <p:cTn id="12" dur="500"/>
                                        <p:tgtEl>
                                          <p:spTgt spid="347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470">
                                            <p:txEl>
                                              <p:pRg st="0" end="0"/>
                                            </p:txEl>
                                          </p:spTgt>
                                        </p:tgtEl>
                                        <p:attrNameLst>
                                          <p:attrName>style.visibility</p:attrName>
                                        </p:attrNameLst>
                                      </p:cBhvr>
                                      <p:to>
                                        <p:strVal val="visible"/>
                                      </p:to>
                                    </p:set>
                                    <p:animEffect transition="in" filter="barn(inVertical)">
                                      <p:cBhvr>
                                        <p:cTn id="17" dur="500"/>
                                        <p:tgtEl>
                                          <p:spTgt spid="347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474">
                                            <p:txEl>
                                              <p:pRg st="0" end="0"/>
                                            </p:txEl>
                                          </p:spTgt>
                                        </p:tgtEl>
                                        <p:attrNameLst>
                                          <p:attrName>style.visibility</p:attrName>
                                        </p:attrNameLst>
                                      </p:cBhvr>
                                      <p:to>
                                        <p:strVal val="visible"/>
                                      </p:to>
                                    </p:set>
                                    <p:animEffect transition="in" filter="barn(inVertical)">
                                      <p:cBhvr>
                                        <p:cTn id="22" dur="500"/>
                                        <p:tgtEl>
                                          <p:spTgt spid="34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473779" y="2231135"/>
            <a:ext cx="3747407" cy="14346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dirty="0">
                <a:solidFill>
                  <a:schemeClr val="dk1"/>
                </a:solidFill>
                <a:latin typeface="Merriweather"/>
                <a:ea typeface="Merriweather"/>
                <a:cs typeface="Merriweather"/>
                <a:sym typeface="Merriweather"/>
              </a:rPr>
              <a:t>Overview of business processes</a:t>
            </a:r>
            <a:endParaRPr sz="30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Tree>
    <p:extLst>
      <p:ext uri="{BB962C8B-B14F-4D97-AF65-F5344CB8AC3E}">
        <p14:creationId xmlns:p14="http://schemas.microsoft.com/office/powerpoint/2010/main" val="11903802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55"/>
                                        </p:tgtEl>
                                        <p:attrNameLst>
                                          <p:attrName>style.visibility</p:attrName>
                                        </p:attrNameLst>
                                      </p:cBhvr>
                                      <p:to>
                                        <p:strVal val="visible"/>
                                      </p:to>
                                    </p:set>
                                    <p:animEffect transition="in" filter="barn(inVertical)">
                                      <p:cBhvr>
                                        <p:cTn id="7" dur="500"/>
                                        <p:tgtEl>
                                          <p:spTgt spid="2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980" name="Google Shape;2980;p52"/>
          <p:cNvSpPr txBox="1">
            <a:spLocks noGrp="1"/>
          </p:cNvSpPr>
          <p:nvPr>
            <p:ph type="title"/>
          </p:nvPr>
        </p:nvSpPr>
        <p:spPr>
          <a:xfrm>
            <a:off x="2935478" y="240357"/>
            <a:ext cx="2962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Difficulties of ERP</a:t>
            </a:r>
            <a:endParaRPr dirty="0"/>
          </a:p>
        </p:txBody>
      </p:sp>
      <p:graphicFrame>
        <p:nvGraphicFramePr>
          <p:cNvPr id="14" name="Diagram 13">
            <a:extLst>
              <a:ext uri="{FF2B5EF4-FFF2-40B4-BE49-F238E27FC236}">
                <a16:creationId xmlns:a16="http://schemas.microsoft.com/office/drawing/2014/main" id="{48945DCB-8746-DBD5-6BCF-3589D65D1BEF}"/>
              </a:ext>
            </a:extLst>
          </p:cNvPr>
          <p:cNvGraphicFramePr/>
          <p:nvPr>
            <p:extLst>
              <p:ext uri="{D42A27DB-BD31-4B8C-83A1-F6EECF244321}">
                <p14:modId xmlns:p14="http://schemas.microsoft.com/office/powerpoint/2010/main" val="2179603734"/>
              </p:ext>
            </p:extLst>
          </p:nvPr>
        </p:nvGraphicFramePr>
        <p:xfrm>
          <a:off x="228600" y="669471"/>
          <a:ext cx="8147957" cy="4376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19593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30" name="Google Shape;2330;p44"/>
          <p:cNvSpPr txBox="1">
            <a:spLocks noGrp="1"/>
          </p:cNvSpPr>
          <p:nvPr>
            <p:ph type="subTitle" idx="1"/>
          </p:nvPr>
        </p:nvSpPr>
        <p:spPr>
          <a:xfrm>
            <a:off x="1377968" y="2937283"/>
            <a:ext cx="6388064" cy="1371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dirty="0">
                <a:effectLst/>
                <a:latin typeface="Times New Roman" panose="02020603050405020304" pitchFamily="18" charset="0"/>
                <a:ea typeface="Calibri" panose="020F0502020204030204" pitchFamily="34" charset="0"/>
              </a:rPr>
              <a:t>A business process is a set of tasks or activities that produce desired outcomes. Every process is triggered by some event, such as receiving a customer order or recognizing the need to increase inventory. </a:t>
            </a:r>
            <a:r>
              <a:rPr lang="en-US" sz="1800" dirty="0">
                <a:latin typeface="Times New Roman" panose="02020603050405020304" pitchFamily="18" charset="0"/>
                <a:ea typeface="Calibri" panose="020F0502020204030204" pitchFamily="34" charset="0"/>
              </a:rPr>
              <a:t>[8]</a:t>
            </a:r>
            <a:endParaRPr dirty="0">
              <a:latin typeface="Barlow Semi Condensed"/>
              <a:ea typeface="Barlow Semi Condensed"/>
              <a:cs typeface="Barlow Semi Condensed"/>
              <a:sym typeface="Barlow Semi Condensed"/>
            </a:endParaRPr>
          </a:p>
        </p:txBody>
      </p:sp>
      <p:pic>
        <p:nvPicPr>
          <p:cNvPr id="2" name="Picture 1">
            <a:extLst>
              <a:ext uri="{FF2B5EF4-FFF2-40B4-BE49-F238E27FC236}">
                <a16:creationId xmlns:a16="http://schemas.microsoft.com/office/drawing/2014/main" id="{4BFA8FB3-AE96-E669-7A03-90876274DCAC}"/>
              </a:ext>
            </a:extLst>
          </p:cNvPr>
          <p:cNvPicPr>
            <a:picLocks noChangeAspect="1"/>
          </p:cNvPicPr>
          <p:nvPr/>
        </p:nvPicPr>
        <p:blipFill>
          <a:blip r:embed="rId3"/>
          <a:stretch>
            <a:fillRect/>
          </a:stretch>
        </p:blipFill>
        <p:spPr>
          <a:xfrm>
            <a:off x="1588443" y="1542869"/>
            <a:ext cx="5943600" cy="1204595"/>
          </a:xfrm>
          <a:prstGeom prst="rect">
            <a:avLst/>
          </a:prstGeom>
        </p:spPr>
      </p:pic>
      <p:sp>
        <p:nvSpPr>
          <p:cNvPr id="6" name="TextBox 5">
            <a:extLst>
              <a:ext uri="{FF2B5EF4-FFF2-40B4-BE49-F238E27FC236}">
                <a16:creationId xmlns:a16="http://schemas.microsoft.com/office/drawing/2014/main" id="{F58F522B-9CDA-F124-1905-5180F1FD0B65}"/>
              </a:ext>
            </a:extLst>
          </p:cNvPr>
          <p:cNvSpPr txBox="1"/>
          <p:nvPr/>
        </p:nvSpPr>
        <p:spPr>
          <a:xfrm>
            <a:off x="1558639" y="780360"/>
            <a:ext cx="3322863" cy="523220"/>
          </a:xfrm>
          <a:prstGeom prst="rect">
            <a:avLst/>
          </a:prstGeom>
          <a:noFill/>
        </p:spPr>
        <p:txBody>
          <a:bodyPr wrap="square">
            <a:spAutoFit/>
          </a:bodyPr>
          <a:lstStyle/>
          <a:p>
            <a:r>
              <a:rPr lang="en" sz="2800" dirty="0">
                <a:latin typeface="Fjalla One" panose="02000506040000020004" pitchFamily="2" charset="0"/>
              </a:rPr>
              <a:t>Business process</a:t>
            </a:r>
            <a:endParaRPr lang="en-US" sz="2800" dirty="0">
              <a:latin typeface="Fjalla One" panose="02000506040000020004" pitchFamily="2" charset="0"/>
            </a:endParaRPr>
          </a:p>
        </p:txBody>
      </p:sp>
      <p:sp>
        <p:nvSpPr>
          <p:cNvPr id="8" name="TextBox 7">
            <a:extLst>
              <a:ext uri="{FF2B5EF4-FFF2-40B4-BE49-F238E27FC236}">
                <a16:creationId xmlns:a16="http://schemas.microsoft.com/office/drawing/2014/main" id="{33670858-4EAD-C006-78FF-6AA82EA03725}"/>
              </a:ext>
            </a:extLst>
          </p:cNvPr>
          <p:cNvSpPr txBox="1"/>
          <p:nvPr/>
        </p:nvSpPr>
        <p:spPr>
          <a:xfrm>
            <a:off x="7532043" y="2263973"/>
            <a:ext cx="4572000" cy="307777"/>
          </a:xfrm>
          <a:prstGeom prst="rect">
            <a:avLst/>
          </a:prstGeom>
          <a:noFill/>
        </p:spPr>
        <p:txBody>
          <a:bodyPr wrap="square">
            <a:spAutoFit/>
          </a:bodyPr>
          <a:lstStyle/>
          <a:p>
            <a:r>
              <a:rPr lang="en-US" dirty="0"/>
              <a:t>[8]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330">
                                            <p:txEl>
                                              <p:pRg st="0" end="0"/>
                                            </p:txEl>
                                          </p:spTgt>
                                        </p:tgtEl>
                                        <p:attrNameLst>
                                          <p:attrName>style.visibility</p:attrName>
                                        </p:attrNameLst>
                                      </p:cBhvr>
                                      <p:to>
                                        <p:strVal val="visible"/>
                                      </p:to>
                                    </p:set>
                                    <p:animEffect transition="in" filter="circle(in)">
                                      <p:cBhvr>
                                        <p:cTn id="7" dur="2000"/>
                                        <p:tgtEl>
                                          <p:spTgt spid="23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1"/>
        <p:cNvGrpSpPr/>
        <p:nvPr/>
      </p:nvGrpSpPr>
      <p:grpSpPr>
        <a:xfrm>
          <a:off x="0" y="0"/>
          <a:ext cx="0" cy="0"/>
          <a:chOff x="0" y="0"/>
          <a:chExt cx="0" cy="0"/>
        </a:xfrm>
      </p:grpSpPr>
      <p:sp>
        <p:nvSpPr>
          <p:cNvPr id="3462" name="Google Shape;3462;p59"/>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Business process</a:t>
            </a:r>
            <a:endParaRPr dirty="0"/>
          </a:p>
        </p:txBody>
      </p:sp>
      <p:sp>
        <p:nvSpPr>
          <p:cNvPr id="3468" name="Google Shape;3468;p59"/>
          <p:cNvSpPr txBox="1">
            <a:spLocks noGrp="1"/>
          </p:cNvSpPr>
          <p:nvPr>
            <p:ph type="subTitle" idx="1"/>
          </p:nvPr>
        </p:nvSpPr>
        <p:spPr>
          <a:xfrm>
            <a:off x="387125" y="1382989"/>
            <a:ext cx="4120243" cy="903554"/>
          </a:xfrm>
          <a:prstGeom prst="rect">
            <a:avLst/>
          </a:prstGeom>
          <a:noFill/>
          <a:ln>
            <a:noFill/>
          </a:ln>
        </p:spPr>
        <p:txBody>
          <a:bodyPr spcFirstLastPara="1" wrap="square" lIns="91425" tIns="91425" rIns="91425" bIns="91425" anchor="ctr" anchorCtr="0">
            <a:noAutofit/>
          </a:bodyPr>
          <a:lstStyle/>
          <a:p>
            <a:pPr lvl="0" algn="ctr"/>
            <a:r>
              <a:rPr lang="en-US" sz="2000" b="1" dirty="0">
                <a:solidFill>
                  <a:schemeClr val="accent2">
                    <a:lumMod val="90000"/>
                  </a:schemeClr>
                </a:solidFill>
                <a:latin typeface="Barlow Semi Condensed Medium" panose="00000606000000000000" pitchFamily="2" charset="0"/>
                <a:ea typeface="Calibri" panose="020F0502020204030204" pitchFamily="34" charset="0"/>
              </a:rPr>
              <a:t>The procurement process (buy )</a:t>
            </a:r>
            <a:r>
              <a:rPr lang="en-US" sz="2000" dirty="0">
                <a:solidFill>
                  <a:schemeClr val="accent2">
                    <a:lumMod val="90000"/>
                  </a:schemeClr>
                </a:solidFill>
                <a:latin typeface="Barlow Semi Condensed Medium" panose="00000606000000000000" pitchFamily="2" charset="0"/>
                <a:ea typeface="Calibri" panose="020F0502020204030204" pitchFamily="34" charset="0"/>
              </a:rPr>
              <a:t> </a:t>
            </a:r>
          </a:p>
          <a:p>
            <a:pPr lvl="0" algn="ctr"/>
            <a:endParaRPr lang="en-US" sz="2000" dirty="0">
              <a:solidFill>
                <a:schemeClr val="accent2">
                  <a:lumMod val="90000"/>
                </a:schemeClr>
              </a:solidFill>
              <a:latin typeface="Barlow Semi Condensed Medium" panose="00000606000000000000" pitchFamily="2" charset="0"/>
              <a:ea typeface="Barlow Semi Condensed Medium"/>
              <a:cs typeface="Barlow Semi Condensed Medium"/>
              <a:sym typeface="Barlow Semi Condensed Medium"/>
            </a:endParaRPr>
          </a:p>
        </p:txBody>
      </p:sp>
      <p:sp>
        <p:nvSpPr>
          <p:cNvPr id="9" name="TextBox 8">
            <a:extLst>
              <a:ext uri="{FF2B5EF4-FFF2-40B4-BE49-F238E27FC236}">
                <a16:creationId xmlns:a16="http://schemas.microsoft.com/office/drawing/2014/main" id="{F09D265A-C1D1-38C6-065A-63D5E01A8C3F}"/>
              </a:ext>
            </a:extLst>
          </p:cNvPr>
          <p:cNvSpPr txBox="1"/>
          <p:nvPr/>
        </p:nvSpPr>
        <p:spPr>
          <a:xfrm>
            <a:off x="850296" y="2024576"/>
            <a:ext cx="3679373" cy="1664879"/>
          </a:xfrm>
          <a:prstGeom prst="rect">
            <a:avLst/>
          </a:prstGeom>
          <a:noFill/>
        </p:spPr>
        <p:txBody>
          <a:bodyPr wrap="square">
            <a:spAutoFit/>
          </a:bodyPr>
          <a:lstStyle/>
          <a:p>
            <a:pPr>
              <a:lnSpc>
                <a:spcPct val="115000"/>
              </a:lnSpc>
              <a:spcAft>
                <a:spcPts val="1000"/>
              </a:spcAft>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efers to all of the activities involved in buying or acquiring the materials used by the organization, such as raw materials needed to make products.[8]</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9" name="Group 18">
            <a:extLst>
              <a:ext uri="{FF2B5EF4-FFF2-40B4-BE49-F238E27FC236}">
                <a16:creationId xmlns:a16="http://schemas.microsoft.com/office/drawing/2014/main" id="{F8385F4A-BA5F-22CA-AC1C-56EF2515DA2B}"/>
              </a:ext>
            </a:extLst>
          </p:cNvPr>
          <p:cNvGrpSpPr/>
          <p:nvPr/>
        </p:nvGrpSpPr>
        <p:grpSpPr>
          <a:xfrm>
            <a:off x="-4912264" y="1369977"/>
            <a:ext cx="4576082" cy="1380141"/>
            <a:chOff x="-4442276" y="1705500"/>
            <a:chExt cx="4576082" cy="1380141"/>
          </a:xfrm>
        </p:grpSpPr>
        <p:sp>
          <p:nvSpPr>
            <p:cNvPr id="11" name="TextBox 10">
              <a:extLst>
                <a:ext uri="{FF2B5EF4-FFF2-40B4-BE49-F238E27FC236}">
                  <a16:creationId xmlns:a16="http://schemas.microsoft.com/office/drawing/2014/main" id="{38CCE457-1D5A-AE40-384D-A63B88D9E502}"/>
                </a:ext>
              </a:extLst>
            </p:cNvPr>
            <p:cNvSpPr txBox="1"/>
            <p:nvPr/>
          </p:nvSpPr>
          <p:spPr>
            <a:xfrm>
              <a:off x="-4442276" y="1705500"/>
              <a:ext cx="4576082" cy="400110"/>
            </a:xfrm>
            <a:prstGeom prst="rect">
              <a:avLst/>
            </a:prstGeom>
            <a:noFill/>
          </p:spPr>
          <p:txBody>
            <a:bodyPr wrap="square">
              <a:spAutoFit/>
            </a:bodyPr>
            <a:lstStyle/>
            <a:p>
              <a:pPr lvl="0" algn="ctr"/>
              <a:r>
                <a:rPr lang="en-US" sz="2000" b="1" dirty="0">
                  <a:solidFill>
                    <a:schemeClr val="accent2">
                      <a:lumMod val="90000"/>
                    </a:schemeClr>
                  </a:solidFill>
                  <a:latin typeface="Barlow Semi Condensed Medium" panose="00000606000000000000" pitchFamily="2" charset="0"/>
                </a:rPr>
                <a:t> The fulfillment process (sell )</a:t>
              </a:r>
              <a:r>
                <a:rPr lang="en-US" sz="2000" dirty="0">
                  <a:solidFill>
                    <a:schemeClr val="accent2">
                      <a:lumMod val="90000"/>
                    </a:schemeClr>
                  </a:solidFill>
                  <a:latin typeface="Barlow Semi Condensed Medium" panose="00000606000000000000" pitchFamily="2" charset="0"/>
                </a:rPr>
                <a:t> </a:t>
              </a:r>
            </a:p>
          </p:txBody>
        </p:sp>
        <p:sp>
          <p:nvSpPr>
            <p:cNvPr id="13" name="TextBox 12">
              <a:extLst>
                <a:ext uri="{FF2B5EF4-FFF2-40B4-BE49-F238E27FC236}">
                  <a16:creationId xmlns:a16="http://schemas.microsoft.com/office/drawing/2014/main" id="{7EB9783F-92EA-4FD2-1EE2-2905901AE51C}"/>
                </a:ext>
              </a:extLst>
            </p:cNvPr>
            <p:cNvSpPr txBox="1"/>
            <p:nvPr/>
          </p:nvSpPr>
          <p:spPr>
            <a:xfrm>
              <a:off x="-3630231" y="2057859"/>
              <a:ext cx="3764037" cy="1027782"/>
            </a:xfrm>
            <a:prstGeom prst="rect">
              <a:avLst/>
            </a:prstGeom>
            <a:noFill/>
          </p:spPr>
          <p:txBody>
            <a:bodyPr wrap="square">
              <a:spAutoFit/>
            </a:bodyPr>
            <a:lstStyle/>
            <a:p>
              <a:pPr>
                <a:lnSpc>
                  <a:spcPct val="115000"/>
                </a:lnSpc>
                <a:spcAft>
                  <a:spcPts val="1000"/>
                </a:spcAft>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onsists of all the steps involved in selling and delivering the products to the organization’s customers. </a:t>
              </a:r>
              <a:r>
                <a:rPr lang="en-US" sz="1800" kern="100" dirty="0">
                  <a:latin typeface="Times New Roman" panose="02020603050405020304" pitchFamily="18" charset="0"/>
                  <a:ea typeface="Calibri" panose="020F0502020204030204" pitchFamily="34" charset="0"/>
                  <a:cs typeface="Times New Roman" panose="02020603050405020304" pitchFamily="18" charset="0"/>
                </a:rPr>
                <a:t>[8]</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8" name="Group 17">
            <a:extLst>
              <a:ext uri="{FF2B5EF4-FFF2-40B4-BE49-F238E27FC236}">
                <a16:creationId xmlns:a16="http://schemas.microsoft.com/office/drawing/2014/main" id="{31207C37-700A-B02B-1E29-2173697B948E}"/>
              </a:ext>
            </a:extLst>
          </p:cNvPr>
          <p:cNvGrpSpPr/>
          <p:nvPr/>
        </p:nvGrpSpPr>
        <p:grpSpPr>
          <a:xfrm>
            <a:off x="-7200620" y="1334927"/>
            <a:ext cx="3345557" cy="1379298"/>
            <a:chOff x="-6149351" y="1483250"/>
            <a:chExt cx="3345557" cy="1379298"/>
          </a:xfrm>
        </p:grpSpPr>
        <p:sp>
          <p:nvSpPr>
            <p:cNvPr id="15" name="TextBox 14">
              <a:extLst>
                <a:ext uri="{FF2B5EF4-FFF2-40B4-BE49-F238E27FC236}">
                  <a16:creationId xmlns:a16="http://schemas.microsoft.com/office/drawing/2014/main" id="{ACE71045-24E3-7B99-BAAA-940E98D768A6}"/>
                </a:ext>
              </a:extLst>
            </p:cNvPr>
            <p:cNvSpPr txBox="1"/>
            <p:nvPr/>
          </p:nvSpPr>
          <p:spPr>
            <a:xfrm>
              <a:off x="-6149350" y="1483250"/>
              <a:ext cx="3345556" cy="400110"/>
            </a:xfrm>
            <a:prstGeom prst="rect">
              <a:avLst/>
            </a:prstGeom>
            <a:noFill/>
          </p:spPr>
          <p:txBody>
            <a:bodyPr wrap="square">
              <a:spAutoFit/>
            </a:bodyPr>
            <a:lstStyle/>
            <a:p>
              <a:r>
                <a:rPr lang="en-US" sz="2000" b="1" dirty="0">
                  <a:solidFill>
                    <a:schemeClr val="accent2">
                      <a:lumMod val="90000"/>
                    </a:schemeClr>
                  </a:solidFill>
                  <a:effectLst/>
                  <a:latin typeface="Barlow Semi Condensed Medium" panose="00000606000000000000" pitchFamily="2" charset="0"/>
                  <a:ea typeface="Calibri" panose="020F0502020204030204" pitchFamily="34" charset="0"/>
                </a:rPr>
                <a:t>The production process (make)</a:t>
              </a:r>
              <a:r>
                <a:rPr lang="en-US" sz="2000" dirty="0">
                  <a:solidFill>
                    <a:schemeClr val="accent2">
                      <a:lumMod val="90000"/>
                    </a:schemeClr>
                  </a:solidFill>
                  <a:effectLst/>
                  <a:latin typeface="Barlow Semi Condensed Medium" panose="00000606000000000000" pitchFamily="2" charset="0"/>
                  <a:ea typeface="Calibri" panose="020F0502020204030204" pitchFamily="34" charset="0"/>
                </a:rPr>
                <a:t> </a:t>
              </a:r>
              <a:endParaRPr lang="en-US" sz="2000" dirty="0">
                <a:solidFill>
                  <a:schemeClr val="accent2">
                    <a:lumMod val="90000"/>
                  </a:schemeClr>
                </a:solidFill>
                <a:latin typeface="Barlow Semi Condensed Medium" panose="00000606000000000000" pitchFamily="2" charset="0"/>
              </a:endParaRPr>
            </a:p>
          </p:txBody>
        </p:sp>
        <p:sp>
          <p:nvSpPr>
            <p:cNvPr id="17" name="TextBox 16">
              <a:extLst>
                <a:ext uri="{FF2B5EF4-FFF2-40B4-BE49-F238E27FC236}">
                  <a16:creationId xmlns:a16="http://schemas.microsoft.com/office/drawing/2014/main" id="{437E79D3-E42C-D500-0CB4-6020D961646D}"/>
                </a:ext>
              </a:extLst>
            </p:cNvPr>
            <p:cNvSpPr txBox="1"/>
            <p:nvPr/>
          </p:nvSpPr>
          <p:spPr>
            <a:xfrm>
              <a:off x="-6149351" y="1834766"/>
              <a:ext cx="3161879" cy="1027782"/>
            </a:xfrm>
            <a:prstGeom prst="rect">
              <a:avLst/>
            </a:prstGeom>
            <a:noFill/>
          </p:spPr>
          <p:txBody>
            <a:bodyPr wrap="square">
              <a:spAutoFit/>
            </a:bodyPr>
            <a:lstStyle/>
            <a:p>
              <a:pPr>
                <a:lnSpc>
                  <a:spcPct val="115000"/>
                </a:lnSpc>
                <a:spcAft>
                  <a:spcPts val="1000"/>
                </a:spcAft>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nvolves the actual creation of the products within the organization. </a:t>
              </a:r>
              <a:r>
                <a:rPr lang="en-US" sz="1800" kern="100" dirty="0">
                  <a:latin typeface="Times New Roman" panose="02020603050405020304" pitchFamily="18" charset="0"/>
                  <a:ea typeface="Calibri" panose="020F0502020204030204" pitchFamily="34" charset="0"/>
                  <a:cs typeface="Times New Roman" panose="02020603050405020304" pitchFamily="18" charset="0"/>
                </a:rPr>
                <a:t>[8]</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7ECD399E-28F5-3AAE-5C03-AA5993D661F1}"/>
              </a:ext>
            </a:extLst>
          </p:cNvPr>
          <p:cNvGrpSpPr/>
          <p:nvPr/>
        </p:nvGrpSpPr>
        <p:grpSpPr>
          <a:xfrm>
            <a:off x="463922" y="-1942405"/>
            <a:ext cx="4043446" cy="1746441"/>
            <a:chOff x="-5177979" y="3076196"/>
            <a:chExt cx="7371270" cy="1746441"/>
          </a:xfrm>
        </p:grpSpPr>
        <p:sp>
          <p:nvSpPr>
            <p:cNvPr id="21" name="TextBox 20">
              <a:extLst>
                <a:ext uri="{FF2B5EF4-FFF2-40B4-BE49-F238E27FC236}">
                  <a16:creationId xmlns:a16="http://schemas.microsoft.com/office/drawing/2014/main" id="{943D0758-FF56-2375-025A-D63E92D9C239}"/>
                </a:ext>
              </a:extLst>
            </p:cNvPr>
            <p:cNvSpPr txBox="1"/>
            <p:nvPr/>
          </p:nvSpPr>
          <p:spPr>
            <a:xfrm>
              <a:off x="-5177979" y="3076196"/>
              <a:ext cx="7371270" cy="400110"/>
            </a:xfrm>
            <a:prstGeom prst="rect">
              <a:avLst/>
            </a:prstGeom>
            <a:noFill/>
          </p:spPr>
          <p:txBody>
            <a:bodyPr wrap="square">
              <a:spAutoFit/>
            </a:bodyPr>
            <a:lstStyle/>
            <a:p>
              <a:r>
                <a:rPr lang="en-US" sz="2000" b="1" dirty="0">
                  <a:solidFill>
                    <a:schemeClr val="accent2">
                      <a:lumMod val="90000"/>
                    </a:schemeClr>
                  </a:solidFill>
                  <a:effectLst/>
                  <a:latin typeface="Barlow Semi Condensed Medium" panose="00000606000000000000" pitchFamily="2" charset="0"/>
                  <a:ea typeface="Calibri" panose="020F0502020204030204" pitchFamily="34" charset="0"/>
                </a:rPr>
                <a:t>The material planning process ( plan)</a:t>
              </a:r>
              <a:r>
                <a:rPr lang="en-US" sz="2000" dirty="0">
                  <a:solidFill>
                    <a:schemeClr val="accent2">
                      <a:lumMod val="90000"/>
                    </a:schemeClr>
                  </a:solidFill>
                  <a:effectLst/>
                  <a:latin typeface="Barlow Semi Condensed Medium" panose="00000606000000000000" pitchFamily="2" charset="0"/>
                  <a:ea typeface="Calibri" panose="020F0502020204030204" pitchFamily="34" charset="0"/>
                </a:rPr>
                <a:t> </a:t>
              </a:r>
              <a:endParaRPr lang="en-US" sz="2000" dirty="0">
                <a:solidFill>
                  <a:schemeClr val="accent2">
                    <a:lumMod val="90000"/>
                  </a:schemeClr>
                </a:solidFill>
                <a:latin typeface="Barlow Semi Condensed Medium" panose="00000606000000000000" pitchFamily="2" charset="0"/>
              </a:endParaRPr>
            </a:p>
          </p:txBody>
        </p:sp>
        <p:sp>
          <p:nvSpPr>
            <p:cNvPr id="23" name="TextBox 22">
              <a:extLst>
                <a:ext uri="{FF2B5EF4-FFF2-40B4-BE49-F238E27FC236}">
                  <a16:creationId xmlns:a16="http://schemas.microsoft.com/office/drawing/2014/main" id="{A846EA6A-4D4D-EDB5-6F2F-58348D7B695C}"/>
                </a:ext>
              </a:extLst>
            </p:cNvPr>
            <p:cNvSpPr txBox="1"/>
            <p:nvPr/>
          </p:nvSpPr>
          <p:spPr>
            <a:xfrm>
              <a:off x="-5171717" y="3476306"/>
              <a:ext cx="7025440" cy="1346331"/>
            </a:xfrm>
            <a:prstGeom prst="rect">
              <a:avLst/>
            </a:prstGeom>
            <a:noFill/>
          </p:spPr>
          <p:txBody>
            <a:bodyPr wrap="square">
              <a:spAutoFit/>
            </a:bodyPr>
            <a:lstStyle/>
            <a:p>
              <a:pPr>
                <a:lnSpc>
                  <a:spcPct val="115000"/>
                </a:lnSpc>
                <a:spcAft>
                  <a:spcPts val="1000"/>
                </a:spcAft>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ses historical data and sales forecasts to plan which materials will be procured and produced and in what quantities. [8]</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9" name="Group 28">
            <a:extLst>
              <a:ext uri="{FF2B5EF4-FFF2-40B4-BE49-F238E27FC236}">
                <a16:creationId xmlns:a16="http://schemas.microsoft.com/office/drawing/2014/main" id="{324A5BAF-4A7C-6600-52F8-FB5549AA623D}"/>
              </a:ext>
            </a:extLst>
          </p:cNvPr>
          <p:cNvGrpSpPr/>
          <p:nvPr/>
        </p:nvGrpSpPr>
        <p:grpSpPr>
          <a:xfrm>
            <a:off x="435414" y="-3373180"/>
            <a:ext cx="3764036" cy="1264609"/>
            <a:chOff x="-3027144" y="3534752"/>
            <a:chExt cx="10090686" cy="1264609"/>
          </a:xfrm>
        </p:grpSpPr>
        <p:sp>
          <p:nvSpPr>
            <p:cNvPr id="26" name="TextBox 25">
              <a:extLst>
                <a:ext uri="{FF2B5EF4-FFF2-40B4-BE49-F238E27FC236}">
                  <a16:creationId xmlns:a16="http://schemas.microsoft.com/office/drawing/2014/main" id="{806B7118-EBEB-ED15-4C3A-78004BD50295}"/>
                </a:ext>
              </a:extLst>
            </p:cNvPr>
            <p:cNvSpPr txBox="1"/>
            <p:nvPr/>
          </p:nvSpPr>
          <p:spPr>
            <a:xfrm>
              <a:off x="-3027144" y="3534752"/>
              <a:ext cx="10090686" cy="707886"/>
            </a:xfrm>
            <a:prstGeom prst="rect">
              <a:avLst/>
            </a:prstGeom>
            <a:noFill/>
          </p:spPr>
          <p:txBody>
            <a:bodyPr wrap="square">
              <a:spAutoFit/>
            </a:bodyPr>
            <a:lstStyle/>
            <a:p>
              <a:r>
                <a:rPr lang="en-US" sz="2000" b="1" dirty="0">
                  <a:solidFill>
                    <a:schemeClr val="accent2">
                      <a:lumMod val="90000"/>
                    </a:schemeClr>
                  </a:solidFill>
                  <a:effectLst/>
                  <a:latin typeface="Barlow Semi Condensed Medium" panose="00000606000000000000" pitchFamily="2" charset="0"/>
                  <a:ea typeface="Calibri" panose="020F0502020204030204" pitchFamily="34" charset="0"/>
                </a:rPr>
                <a:t>The inventory and warehouse management (IWM) process (store) </a:t>
              </a:r>
              <a:endParaRPr lang="en-US" sz="2000" dirty="0">
                <a:solidFill>
                  <a:schemeClr val="accent2">
                    <a:lumMod val="90000"/>
                  </a:schemeClr>
                </a:solidFill>
                <a:latin typeface="Barlow Semi Condensed Medium" panose="00000606000000000000" pitchFamily="2" charset="0"/>
              </a:endParaRPr>
            </a:p>
          </p:txBody>
        </p:sp>
        <p:sp>
          <p:nvSpPr>
            <p:cNvPr id="28" name="TextBox 27">
              <a:extLst>
                <a:ext uri="{FF2B5EF4-FFF2-40B4-BE49-F238E27FC236}">
                  <a16:creationId xmlns:a16="http://schemas.microsoft.com/office/drawing/2014/main" id="{7A0EE75C-C2ED-8A63-3485-9A0E9EED115B}"/>
                </a:ext>
              </a:extLst>
            </p:cNvPr>
            <p:cNvSpPr txBox="1"/>
            <p:nvPr/>
          </p:nvSpPr>
          <p:spPr>
            <a:xfrm>
              <a:off x="-3027144" y="4153030"/>
              <a:ext cx="7599144" cy="646331"/>
            </a:xfrm>
            <a:prstGeom prst="rect">
              <a:avLst/>
            </a:prstGeom>
            <a:noFill/>
          </p:spPr>
          <p:txBody>
            <a:bodyPr wrap="square">
              <a:spAutoFit/>
            </a:bodyPr>
            <a:lstStyle/>
            <a:p>
              <a:r>
                <a:rPr lang="en-US" sz="1800" dirty="0">
                  <a:latin typeface="Times New Roman" panose="02020603050405020304" pitchFamily="18" charset="0"/>
                  <a:ea typeface="Calibri" panose="020F0502020204030204" pitchFamily="34" charset="0"/>
                </a:rPr>
                <a:t>I</a:t>
              </a:r>
              <a:r>
                <a:rPr lang="en-US" sz="1800" dirty="0">
                  <a:effectLst/>
                  <a:latin typeface="Times New Roman" panose="02020603050405020304" pitchFamily="18" charset="0"/>
                  <a:ea typeface="Calibri" panose="020F0502020204030204" pitchFamily="34" charset="0"/>
                </a:rPr>
                <a:t>s used to store and track the materials.[8]</a:t>
              </a:r>
              <a:endParaRPr lang="en-US" sz="1800" dirty="0"/>
            </a:p>
          </p:txBody>
        </p:sp>
      </p:grpSp>
      <p:grpSp>
        <p:nvGrpSpPr>
          <p:cNvPr id="34" name="Group 33">
            <a:extLst>
              <a:ext uri="{FF2B5EF4-FFF2-40B4-BE49-F238E27FC236}">
                <a16:creationId xmlns:a16="http://schemas.microsoft.com/office/drawing/2014/main" id="{817125C5-A42A-6D1F-F765-6C08726AA2F8}"/>
              </a:ext>
            </a:extLst>
          </p:cNvPr>
          <p:cNvGrpSpPr/>
          <p:nvPr/>
        </p:nvGrpSpPr>
        <p:grpSpPr>
          <a:xfrm>
            <a:off x="463922" y="5320240"/>
            <a:ext cx="3555941" cy="2029172"/>
            <a:chOff x="-169273" y="4789557"/>
            <a:chExt cx="3555941" cy="2029172"/>
          </a:xfrm>
        </p:grpSpPr>
        <p:sp>
          <p:nvSpPr>
            <p:cNvPr id="31" name="TextBox 30">
              <a:extLst>
                <a:ext uri="{FF2B5EF4-FFF2-40B4-BE49-F238E27FC236}">
                  <a16:creationId xmlns:a16="http://schemas.microsoft.com/office/drawing/2014/main" id="{E10BD5B4-D510-FCD9-77AE-451E8E617689}"/>
                </a:ext>
              </a:extLst>
            </p:cNvPr>
            <p:cNvSpPr txBox="1"/>
            <p:nvPr/>
          </p:nvSpPr>
          <p:spPr>
            <a:xfrm>
              <a:off x="-169273" y="4789557"/>
              <a:ext cx="3356822" cy="707886"/>
            </a:xfrm>
            <a:prstGeom prst="rect">
              <a:avLst/>
            </a:prstGeom>
            <a:noFill/>
          </p:spPr>
          <p:txBody>
            <a:bodyPr wrap="square">
              <a:spAutoFit/>
            </a:bodyPr>
            <a:lstStyle/>
            <a:p>
              <a:r>
                <a:rPr lang="en-US" sz="2000" b="1" dirty="0">
                  <a:solidFill>
                    <a:schemeClr val="accent2">
                      <a:lumMod val="90000"/>
                    </a:schemeClr>
                  </a:solidFill>
                  <a:effectLst/>
                  <a:latin typeface="Barlow Semi Condensed Medium" panose="00000606000000000000" pitchFamily="2" charset="0"/>
                  <a:ea typeface="Calibri" panose="020F0502020204030204" pitchFamily="34" charset="0"/>
                </a:rPr>
                <a:t>Human capital management (HCM) processes (people)</a:t>
              </a:r>
              <a:r>
                <a:rPr lang="en-US" sz="2000" dirty="0">
                  <a:solidFill>
                    <a:schemeClr val="accent2">
                      <a:lumMod val="90000"/>
                    </a:schemeClr>
                  </a:solidFill>
                  <a:effectLst/>
                  <a:latin typeface="Barlow Semi Condensed Medium" panose="00000606000000000000" pitchFamily="2" charset="0"/>
                  <a:ea typeface="Calibri" panose="020F0502020204030204" pitchFamily="34" charset="0"/>
                </a:rPr>
                <a:t> </a:t>
              </a:r>
              <a:endParaRPr lang="en-US" sz="2000" dirty="0">
                <a:solidFill>
                  <a:schemeClr val="accent2">
                    <a:lumMod val="90000"/>
                  </a:schemeClr>
                </a:solidFill>
                <a:latin typeface="Barlow Semi Condensed Medium" panose="00000606000000000000" pitchFamily="2" charset="0"/>
              </a:endParaRPr>
            </a:p>
          </p:txBody>
        </p:sp>
        <p:sp>
          <p:nvSpPr>
            <p:cNvPr id="33" name="TextBox 32">
              <a:extLst>
                <a:ext uri="{FF2B5EF4-FFF2-40B4-BE49-F238E27FC236}">
                  <a16:creationId xmlns:a16="http://schemas.microsoft.com/office/drawing/2014/main" id="{244C0AD4-3D8A-428A-0306-83204BB46F3F}"/>
                </a:ext>
              </a:extLst>
            </p:cNvPr>
            <p:cNvSpPr txBox="1"/>
            <p:nvPr/>
          </p:nvSpPr>
          <p:spPr>
            <a:xfrm>
              <a:off x="-169272" y="5472398"/>
              <a:ext cx="3555940" cy="1346331"/>
            </a:xfrm>
            <a:prstGeom prst="rect">
              <a:avLst/>
            </a:prstGeom>
            <a:noFill/>
          </p:spPr>
          <p:txBody>
            <a:bodyPr wrap="square">
              <a:spAutoFit/>
            </a:bodyPr>
            <a:lstStyle/>
            <a:p>
              <a:pPr>
                <a:lnSpc>
                  <a:spcPct val="115000"/>
                </a:lnSpc>
                <a:spcAft>
                  <a:spcPts val="1000"/>
                </a:spcAft>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F</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ocus on the people within the organization and include functions such as recruiting, hiring, training, and benefits management.[8]</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8C7D8E1F-F894-C094-96BD-02491907B4EC}"/>
              </a:ext>
            </a:extLst>
          </p:cNvPr>
          <p:cNvGrpSpPr/>
          <p:nvPr/>
        </p:nvGrpSpPr>
        <p:grpSpPr>
          <a:xfrm>
            <a:off x="387125" y="7638892"/>
            <a:ext cx="4145128" cy="2283766"/>
            <a:chOff x="359115" y="7638897"/>
            <a:chExt cx="6549523" cy="1113909"/>
          </a:xfrm>
        </p:grpSpPr>
        <p:sp>
          <p:nvSpPr>
            <p:cNvPr id="38" name="TextBox 37">
              <a:extLst>
                <a:ext uri="{FF2B5EF4-FFF2-40B4-BE49-F238E27FC236}">
                  <a16:creationId xmlns:a16="http://schemas.microsoft.com/office/drawing/2014/main" id="{4A30D4C3-029A-F821-17D7-887B10282273}"/>
                </a:ext>
              </a:extLst>
            </p:cNvPr>
            <p:cNvSpPr txBox="1"/>
            <p:nvPr/>
          </p:nvSpPr>
          <p:spPr>
            <a:xfrm>
              <a:off x="435414" y="7638897"/>
              <a:ext cx="6473224" cy="707886"/>
            </a:xfrm>
            <a:prstGeom prst="rect">
              <a:avLst/>
            </a:prstGeom>
            <a:noFill/>
          </p:spPr>
          <p:txBody>
            <a:bodyPr wrap="square">
              <a:spAutoFit/>
            </a:bodyPr>
            <a:lstStyle/>
            <a:p>
              <a:r>
                <a:rPr lang="en-US" sz="2000" b="1" dirty="0">
                  <a:solidFill>
                    <a:schemeClr val="accent2">
                      <a:lumMod val="90000"/>
                    </a:schemeClr>
                  </a:solidFill>
                  <a:effectLst/>
                  <a:latin typeface="Barlow Semi Condensed Medium" panose="00000606000000000000" pitchFamily="2" charset="0"/>
                  <a:ea typeface="Calibri" panose="020F0502020204030204" pitchFamily="34" charset="0"/>
                </a:rPr>
                <a:t>The lifecycle data management process (design)</a:t>
              </a:r>
              <a:endParaRPr lang="en-US" sz="2000" dirty="0">
                <a:solidFill>
                  <a:schemeClr val="accent2">
                    <a:lumMod val="90000"/>
                  </a:schemeClr>
                </a:solidFill>
                <a:latin typeface="Barlow Semi Condensed Medium" panose="00000606000000000000" pitchFamily="2" charset="0"/>
              </a:endParaRPr>
            </a:p>
          </p:txBody>
        </p:sp>
        <p:sp>
          <p:nvSpPr>
            <p:cNvPr id="40" name="TextBox 39">
              <a:extLst>
                <a:ext uri="{FF2B5EF4-FFF2-40B4-BE49-F238E27FC236}">
                  <a16:creationId xmlns:a16="http://schemas.microsoft.com/office/drawing/2014/main" id="{0562B8A3-D86A-4021-27D1-26F116155732}"/>
                </a:ext>
              </a:extLst>
            </p:cNvPr>
            <p:cNvSpPr txBox="1"/>
            <p:nvPr/>
          </p:nvSpPr>
          <p:spPr>
            <a:xfrm rot="10800000" flipV="1">
              <a:off x="359115" y="7940760"/>
              <a:ext cx="5349002" cy="812046"/>
            </a:xfrm>
            <a:prstGeom prst="rect">
              <a:avLst/>
            </a:prstGeom>
            <a:noFill/>
          </p:spPr>
          <p:txBody>
            <a:bodyPr wrap="square">
              <a:spAutoFit/>
            </a:bodyPr>
            <a:lstStyle/>
            <a:p>
              <a:pPr>
                <a:lnSpc>
                  <a:spcPct val="115000"/>
                </a:lnSpc>
                <a:spcAft>
                  <a:spcPts val="1000"/>
                </a:spcAft>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upports the design and development of products from the initial product idea stage through the discontinuation of the product.[8]</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43" name="TextBox 42">
            <a:extLst>
              <a:ext uri="{FF2B5EF4-FFF2-40B4-BE49-F238E27FC236}">
                <a16:creationId xmlns:a16="http://schemas.microsoft.com/office/drawing/2014/main" id="{4A511C52-F2B5-06C1-88B9-AF147EB3C1B9}"/>
              </a:ext>
            </a:extLst>
          </p:cNvPr>
          <p:cNvSpPr txBox="1"/>
          <p:nvPr/>
        </p:nvSpPr>
        <p:spPr>
          <a:xfrm>
            <a:off x="6578867" y="4664240"/>
            <a:ext cx="8383604" cy="338554"/>
          </a:xfrm>
          <a:prstGeom prst="rect">
            <a:avLst/>
          </a:prstGeom>
          <a:noFill/>
        </p:spPr>
        <p:txBody>
          <a:bodyPr wrap="square">
            <a:spAutoFit/>
          </a:bodyPr>
          <a:lstStyle/>
          <a:p>
            <a:r>
              <a:rPr lang="en-US" sz="1600" dirty="0"/>
              <a:t>[9]</a:t>
            </a:r>
            <a:endParaRPr lang="en-US" dirty="0"/>
          </a:p>
        </p:txBody>
      </p:sp>
      <p:pic>
        <p:nvPicPr>
          <p:cNvPr id="2" name="image2.png">
            <a:extLst>
              <a:ext uri="{FF2B5EF4-FFF2-40B4-BE49-F238E27FC236}">
                <a16:creationId xmlns:a16="http://schemas.microsoft.com/office/drawing/2014/main" id="{A82BBB30-6369-04F1-6DB5-5B2A910D0C8A}"/>
              </a:ext>
            </a:extLst>
          </p:cNvPr>
          <p:cNvPicPr/>
          <p:nvPr/>
        </p:nvPicPr>
        <p:blipFill>
          <a:blip r:embed="rId3"/>
          <a:srcRect/>
          <a:stretch>
            <a:fillRect/>
          </a:stretch>
        </p:blipFill>
        <p:spPr>
          <a:xfrm>
            <a:off x="4507368" y="1429305"/>
            <a:ext cx="4636632" cy="3032652"/>
          </a:xfrm>
          <a:prstGeom prst="rect">
            <a:avLst/>
          </a:prstGeom>
          <a:ln/>
        </p:spPr>
      </p:pic>
    </p:spTree>
    <p:extLst>
      <p:ext uri="{BB962C8B-B14F-4D97-AF65-F5344CB8AC3E}">
        <p14:creationId xmlns:p14="http://schemas.microsoft.com/office/powerpoint/2010/main" val="34824162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1" nodeType="clickEffect">
                                  <p:stCondLst>
                                    <p:cond delay="0"/>
                                  </p:stCondLst>
                                  <p:childTnLst>
                                    <p:animEffect transition="out" filter="blinds(horizontal)">
                                      <p:cBhvr>
                                        <p:cTn id="15" dur="500"/>
                                        <p:tgtEl>
                                          <p:spTgt spid="3468">
                                            <p:txEl>
                                              <p:pRg st="0" end="0"/>
                                            </p:txEl>
                                          </p:spTgt>
                                        </p:tgtEl>
                                      </p:cBhvr>
                                    </p:animEffect>
                                    <p:set>
                                      <p:cBhvr>
                                        <p:cTn id="16" dur="1" fill="hold">
                                          <p:stCondLst>
                                            <p:cond delay="499"/>
                                          </p:stCondLst>
                                        </p:cTn>
                                        <p:tgtEl>
                                          <p:spTgt spid="3468">
                                            <p:txEl>
                                              <p:pRg st="0" end="0"/>
                                            </p:txEl>
                                          </p:spTgt>
                                        </p:tgtEl>
                                        <p:attrNameLst>
                                          <p:attrName>style.visibility</p:attrName>
                                        </p:attrNameLst>
                                      </p:cBhvr>
                                      <p:to>
                                        <p:strVal val="hidden"/>
                                      </p:to>
                                    </p:set>
                                  </p:childTnLst>
                                </p:cTn>
                              </p:par>
                              <p:par>
                                <p:cTn id="17" presetID="3" presetClass="exit" presetSubtype="10" fill="hold" grpId="1" nodeType="withEffect">
                                  <p:stCondLst>
                                    <p:cond delay="0"/>
                                  </p:stCondLst>
                                  <p:childTnLst>
                                    <p:animEffect transition="out" filter="blinds(horizontal)">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0.28611 0.02222 L 0.53611 0.02222 " pathEditMode="relative" rAng="0" ptsTypes="AA">
                                      <p:cBhvr>
                                        <p:cTn id="23" dur="2000" fill="hold"/>
                                        <p:tgtEl>
                                          <p:spTgt spid="19"/>
                                        </p:tgtEl>
                                        <p:attrNameLst>
                                          <p:attrName>ppt_x</p:attrName>
                                          <p:attrName>ppt_y</p:attrName>
                                        </p:attrNameLst>
                                      </p:cBhvr>
                                      <p:rCtr x="12500" y="0"/>
                                    </p:animMotion>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nodeType="clickEffect">
                                  <p:stCondLst>
                                    <p:cond delay="0"/>
                                  </p:stCondLst>
                                  <p:childTnLst>
                                    <p:animMotion origin="layout" path="M 0.45104 0.01636 L 0.875 0.03488 " pathEditMode="relative" rAng="0" ptsTypes="AA">
                                      <p:cBhvr>
                                        <p:cTn id="32" dur="2000" fill="hold"/>
                                        <p:tgtEl>
                                          <p:spTgt spid="18"/>
                                        </p:tgtEl>
                                        <p:attrNameLst>
                                          <p:attrName>ppt_x</p:attrName>
                                          <p:attrName>ppt_y</p:attrName>
                                        </p:attrNameLst>
                                      </p:cBhvr>
                                      <p:rCtr x="21198" y="926"/>
                                    </p:animMotion>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nodeType="clickEffect">
                                  <p:stCondLst>
                                    <p:cond delay="0"/>
                                  </p:stCondLst>
                                  <p:childTnLst>
                                    <p:animEffect transition="out" filter="blinds(horizontal)">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0.01771 0.34846 L -0.01771 0.59846 " pathEditMode="relative" rAng="0" ptsTypes="AA">
                                      <p:cBhvr>
                                        <p:cTn id="41" dur="2000" fill="hold"/>
                                        <p:tgtEl>
                                          <p:spTgt spid="24"/>
                                        </p:tgtEl>
                                        <p:attrNameLst>
                                          <p:attrName>ppt_x</p:attrName>
                                          <p:attrName>ppt_y</p:attrName>
                                        </p:attrNameLst>
                                      </p:cBhvr>
                                      <p:rCtr x="0" y="12500"/>
                                    </p:animMotion>
                                  </p:childTnLst>
                                </p:cTn>
                              </p:par>
                            </p:childTnLst>
                          </p:cTn>
                        </p:par>
                      </p:childTnLst>
                    </p:cTn>
                  </p:par>
                  <p:par>
                    <p:cTn id="42" fill="hold">
                      <p:stCondLst>
                        <p:cond delay="indefinite"/>
                      </p:stCondLst>
                      <p:childTnLst>
                        <p:par>
                          <p:cTn id="43" fill="hold">
                            <p:stCondLst>
                              <p:cond delay="0"/>
                            </p:stCondLst>
                            <p:childTnLst>
                              <p:par>
                                <p:cTn id="44" presetID="3" presetClass="exit" presetSubtype="10" fill="hold" nodeType="clickEffect">
                                  <p:stCondLst>
                                    <p:cond delay="0"/>
                                  </p:stCondLst>
                                  <p:childTnLst>
                                    <p:animEffect transition="out" filter="blinds(horizontal)">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nodeType="clickEffect">
                                  <p:stCondLst>
                                    <p:cond delay="0"/>
                                  </p:stCondLst>
                                  <p:childTnLst>
                                    <p:animMotion origin="layout" path="M 1.38889E-6 -3.95062E-6 L 0.03733 0.94692 " pathEditMode="relative" rAng="0" ptsTypes="AA">
                                      <p:cBhvr>
                                        <p:cTn id="50" dur="2000" fill="hold"/>
                                        <p:tgtEl>
                                          <p:spTgt spid="29"/>
                                        </p:tgtEl>
                                        <p:attrNameLst>
                                          <p:attrName>ppt_x</p:attrName>
                                          <p:attrName>ppt_y</p:attrName>
                                        </p:attrNameLst>
                                      </p:cBhvr>
                                      <p:rCtr x="1858" y="47346"/>
                                    </p:animMotion>
                                  </p:childTnLst>
                                </p:cTn>
                              </p:par>
                            </p:childTnLst>
                          </p:cTn>
                        </p:par>
                      </p:childTnLst>
                    </p:cTn>
                  </p:par>
                  <p:par>
                    <p:cTn id="51" fill="hold">
                      <p:stCondLst>
                        <p:cond delay="indefinite"/>
                      </p:stCondLst>
                      <p:childTnLst>
                        <p:par>
                          <p:cTn id="52" fill="hold">
                            <p:stCondLst>
                              <p:cond delay="0"/>
                            </p:stCondLst>
                            <p:childTnLst>
                              <p:par>
                                <p:cTn id="53" presetID="3" presetClass="exit" presetSubtype="10" fill="hold" nodeType="clickEffect">
                                  <p:stCondLst>
                                    <p:cond delay="0"/>
                                  </p:stCondLst>
                                  <p:childTnLst>
                                    <p:animEffect transition="out" filter="blinds(horizontal)">
                                      <p:cBhvr>
                                        <p:cTn id="54" dur="500"/>
                                        <p:tgtEl>
                                          <p:spTgt spid="29"/>
                                        </p:tgtEl>
                                      </p:cBhvr>
                                    </p:animEffect>
                                    <p:set>
                                      <p:cBhvr>
                                        <p:cTn id="55" dur="1" fill="hold">
                                          <p:stCondLst>
                                            <p:cond delay="499"/>
                                          </p:stCondLst>
                                        </p:cTn>
                                        <p:tgtEl>
                                          <p:spTgt spid="2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64" presetClass="path" presetSubtype="0" accel="50000" decel="50000" fill="hold" nodeType="clickEffect">
                                  <p:stCondLst>
                                    <p:cond delay="0"/>
                                  </p:stCondLst>
                                  <p:childTnLst>
                                    <p:animMotion origin="layout" path="M 0.04097 -1.48148E-6 L 0.03733 -0.74413 " pathEditMode="relative" rAng="0" ptsTypes="AA">
                                      <p:cBhvr>
                                        <p:cTn id="59" dur="2000" fill="hold"/>
                                        <p:tgtEl>
                                          <p:spTgt spid="34"/>
                                        </p:tgtEl>
                                        <p:attrNameLst>
                                          <p:attrName>ppt_x</p:attrName>
                                          <p:attrName>ppt_y</p:attrName>
                                        </p:attrNameLst>
                                      </p:cBhvr>
                                      <p:rCtr x="-191" y="-37222"/>
                                    </p:animMotion>
                                  </p:childTnLst>
                                </p:cTn>
                              </p:par>
                            </p:childTnLst>
                          </p:cTn>
                        </p:par>
                      </p:childTnLst>
                    </p:cTn>
                  </p:par>
                  <p:par>
                    <p:cTn id="60" fill="hold">
                      <p:stCondLst>
                        <p:cond delay="indefinite"/>
                      </p:stCondLst>
                      <p:childTnLst>
                        <p:par>
                          <p:cTn id="61" fill="hold">
                            <p:stCondLst>
                              <p:cond delay="0"/>
                            </p:stCondLst>
                            <p:childTnLst>
                              <p:par>
                                <p:cTn id="62" presetID="3" presetClass="exit" presetSubtype="10" fill="hold" nodeType="clickEffect">
                                  <p:stCondLst>
                                    <p:cond delay="0"/>
                                  </p:stCondLst>
                                  <p:childTnLst>
                                    <p:animEffect transition="out" filter="blinds(horizontal)">
                                      <p:cBhvr>
                                        <p:cTn id="63" dur="500"/>
                                        <p:tgtEl>
                                          <p:spTgt spid="34"/>
                                        </p:tgtEl>
                                      </p:cBhvr>
                                    </p:animEffect>
                                    <p:set>
                                      <p:cBhvr>
                                        <p:cTn id="64" dur="1" fill="hold">
                                          <p:stCondLst>
                                            <p:cond delay="499"/>
                                          </p:stCondLst>
                                        </p:cTn>
                                        <p:tgtEl>
                                          <p:spTgt spid="3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64" presetClass="path" presetSubtype="0" accel="50000" decel="50000" fill="hold" nodeType="clickEffect">
                                  <p:stCondLst>
                                    <p:cond delay="0"/>
                                  </p:stCondLst>
                                  <p:childTnLst>
                                    <p:animMotion origin="layout" path="M 0.04879 0.01049 L 0.03559 -1.19908 " pathEditMode="relative" rAng="0" ptsTypes="AA">
                                      <p:cBhvr>
                                        <p:cTn id="68" dur="2000" fill="hold"/>
                                        <p:tgtEl>
                                          <p:spTgt spid="41"/>
                                        </p:tgtEl>
                                        <p:attrNameLst>
                                          <p:attrName>ppt_x</p:attrName>
                                          <p:attrName>ppt_y</p:attrName>
                                        </p:attrNameLst>
                                      </p:cBhvr>
                                      <p:rCtr x="-660" y="-604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8" grpId="0" build="p"/>
      <p:bldP spid="3468" grpId="1" build="p"/>
      <p:bldP spid="9" grpId="0"/>
      <p:bldP spid="9"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424793" y="2231135"/>
            <a:ext cx="3927021" cy="1867335"/>
          </a:xfrm>
          <a:prstGeom prst="rect">
            <a:avLst/>
          </a:prstGeom>
        </p:spPr>
        <p:txBody>
          <a:bodyPr spcFirstLastPara="1" wrap="square" lIns="91425" tIns="91425" rIns="91425" bIns="91425" anchor="ctr" anchorCtr="0">
            <a:noAutofit/>
          </a:bodyPr>
          <a:lstStyle/>
          <a:p>
            <a:r>
              <a:rPr lang="en-US" sz="3000" b="1" dirty="0">
                <a:solidFill>
                  <a:schemeClr val="dk1"/>
                </a:solidFill>
                <a:latin typeface="Merriweather"/>
                <a:ea typeface="Merriweather"/>
                <a:cs typeface="Merriweather"/>
                <a:sym typeface="Merriweather"/>
              </a:rPr>
              <a:t>Components of ERP</a:t>
            </a:r>
            <a:br>
              <a:rPr lang="en-US" sz="3000" b="1" dirty="0">
                <a:solidFill>
                  <a:schemeClr val="dk1"/>
                </a:solidFill>
                <a:latin typeface="Merriweather"/>
                <a:ea typeface="Merriweather"/>
                <a:cs typeface="Merriweather"/>
                <a:sym typeface="Merriweather"/>
              </a:rPr>
            </a:br>
            <a:endParaRPr sz="30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Tree>
    <p:extLst>
      <p:ext uri="{BB962C8B-B14F-4D97-AF65-F5344CB8AC3E}">
        <p14:creationId xmlns:p14="http://schemas.microsoft.com/office/powerpoint/2010/main" val="15082174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3" name="TextBox 2">
            <a:extLst>
              <a:ext uri="{FF2B5EF4-FFF2-40B4-BE49-F238E27FC236}">
                <a16:creationId xmlns:a16="http://schemas.microsoft.com/office/drawing/2014/main" id="{4B4AE64F-7993-1EF0-6D02-B1BA5D682AB1}"/>
              </a:ext>
            </a:extLst>
          </p:cNvPr>
          <p:cNvSpPr txBox="1"/>
          <p:nvPr/>
        </p:nvSpPr>
        <p:spPr>
          <a:xfrm>
            <a:off x="530678" y="1592035"/>
            <a:ext cx="4624403" cy="2585323"/>
          </a:xfrm>
          <a:prstGeom prst="rect">
            <a:avLst/>
          </a:prstGeom>
          <a:noFill/>
        </p:spPr>
        <p:txBody>
          <a:bodyPr wrap="square">
            <a:spAutoFit/>
          </a:bodyPr>
          <a:lstStyle/>
          <a:p>
            <a:pPr algn="l"/>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Enterprise resource planning systems include a variety of different modules. Each ERP module supports specific business processes – like finance, procurement, or manufacturing – and provides employees in that department with the transactions and insight they need do their jobs. Every module connects to the ERP system, which delivers a single source of truth and accurate, shared data across departments.[10]</a:t>
            </a:r>
          </a:p>
        </p:txBody>
      </p:sp>
      <p:pic>
        <p:nvPicPr>
          <p:cNvPr id="4" name="Picture 3" descr="Diagram&#10;&#10;Description automatically generated">
            <a:extLst>
              <a:ext uri="{FF2B5EF4-FFF2-40B4-BE49-F238E27FC236}">
                <a16:creationId xmlns:a16="http://schemas.microsoft.com/office/drawing/2014/main" id="{D3AC86A5-8144-15DE-9CC4-270E9ECE8215}"/>
              </a:ext>
            </a:extLst>
          </p:cNvPr>
          <p:cNvPicPr>
            <a:picLocks noChangeAspect="1"/>
          </p:cNvPicPr>
          <p:nvPr/>
        </p:nvPicPr>
        <p:blipFill>
          <a:blip r:embed="rId3"/>
          <a:stretch>
            <a:fillRect/>
          </a:stretch>
        </p:blipFill>
        <p:spPr>
          <a:xfrm>
            <a:off x="5155082" y="1112935"/>
            <a:ext cx="3432164" cy="31026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3" name="Title 2">
            <a:extLst>
              <a:ext uri="{FF2B5EF4-FFF2-40B4-BE49-F238E27FC236}">
                <a16:creationId xmlns:a16="http://schemas.microsoft.com/office/drawing/2014/main" id="{098D637A-7AFB-C133-30D0-92055BD7A74B}"/>
              </a:ext>
            </a:extLst>
          </p:cNvPr>
          <p:cNvSpPr>
            <a:spLocks noGrp="1"/>
          </p:cNvSpPr>
          <p:nvPr>
            <p:ph type="title"/>
          </p:nvPr>
        </p:nvSpPr>
        <p:spPr/>
        <p:txBody>
          <a:bodyPr/>
          <a:lstStyle/>
          <a:p>
            <a:r>
              <a:rPr lang="en-US" dirty="0"/>
              <a:t>Top ERP vendors in 2023 [11]</a:t>
            </a:r>
          </a:p>
        </p:txBody>
      </p:sp>
      <p:pic>
        <p:nvPicPr>
          <p:cNvPr id="2" name="Picture 1" descr="ERP Vendors">
            <a:extLst>
              <a:ext uri="{FF2B5EF4-FFF2-40B4-BE49-F238E27FC236}">
                <a16:creationId xmlns:a16="http://schemas.microsoft.com/office/drawing/2014/main" id="{6EC2F457-85EB-D78C-0580-D86D07BEA7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4128" y="1499159"/>
            <a:ext cx="5429622" cy="3257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432956" y="2225162"/>
            <a:ext cx="3796393" cy="1442794"/>
          </a:xfrm>
          <a:prstGeom prst="rect">
            <a:avLst/>
          </a:prstGeom>
        </p:spPr>
        <p:txBody>
          <a:bodyPr spcFirstLastPara="1" wrap="square" lIns="91425" tIns="91425" rIns="91425" bIns="91425" anchor="ctr" anchorCtr="0">
            <a:noAutofit/>
          </a:bodyPr>
          <a:lstStyle/>
          <a:p>
            <a:pPr lvl="0"/>
            <a:r>
              <a:rPr lang="en-US" sz="3000" b="1" dirty="0">
                <a:solidFill>
                  <a:schemeClr val="dk1"/>
                </a:solidFill>
                <a:latin typeface="Merriweather"/>
                <a:ea typeface="Merriweather"/>
                <a:cs typeface="Merriweather"/>
                <a:sym typeface="Merriweather"/>
              </a:rPr>
              <a:t>Contemporary </a:t>
            </a:r>
            <a:r>
              <a:rPr lang="en-US" sz="3200" b="1" dirty="0">
                <a:solidFill>
                  <a:schemeClr val="dk1"/>
                </a:solidFill>
                <a:latin typeface="Merriweather"/>
                <a:ea typeface="Merriweather"/>
                <a:cs typeface="Merriweather"/>
                <a:sym typeface="Merriweather"/>
              </a:rPr>
              <a:t>Management</a:t>
            </a:r>
            <a:r>
              <a:rPr lang="en-US" sz="3000" b="1" dirty="0">
                <a:solidFill>
                  <a:schemeClr val="dk1"/>
                </a:solidFill>
                <a:latin typeface="Merriweather"/>
                <a:ea typeface="Merriweather"/>
                <a:cs typeface="Merriweather"/>
                <a:sym typeface="Merriweather"/>
              </a:rPr>
              <a:t> Sources for ERP</a:t>
            </a:r>
            <a:endParaRPr sz="30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55"/>
                                        </p:tgtEl>
                                        <p:attrNameLst>
                                          <p:attrName>style.visibility</p:attrName>
                                        </p:attrNameLst>
                                      </p:cBhvr>
                                      <p:to>
                                        <p:strVal val="visible"/>
                                      </p:to>
                                    </p:set>
                                    <p:animEffect transition="in" filter="barn(inVertical)">
                                      <p:cBhvr>
                                        <p:cTn id="7" dur="500"/>
                                        <p:tgtEl>
                                          <p:spTgt spid="2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3" name="Title 2">
            <a:extLst>
              <a:ext uri="{FF2B5EF4-FFF2-40B4-BE49-F238E27FC236}">
                <a16:creationId xmlns:a16="http://schemas.microsoft.com/office/drawing/2014/main" id="{098D637A-7AFB-C133-30D0-92055BD7A74B}"/>
              </a:ext>
            </a:extLst>
          </p:cNvPr>
          <p:cNvSpPr>
            <a:spLocks noGrp="1"/>
          </p:cNvSpPr>
          <p:nvPr>
            <p:ph type="title"/>
          </p:nvPr>
        </p:nvSpPr>
        <p:spPr>
          <a:xfrm>
            <a:off x="723750" y="535089"/>
            <a:ext cx="7696500" cy="572700"/>
          </a:xfrm>
        </p:spPr>
        <p:txBody>
          <a:bodyPr/>
          <a:lstStyle/>
          <a:p>
            <a:r>
              <a:rPr lang="en-US" dirty="0"/>
              <a:t>Odoo</a:t>
            </a:r>
          </a:p>
        </p:txBody>
      </p:sp>
      <p:pic>
        <p:nvPicPr>
          <p:cNvPr id="4" name="Picture 2" descr="Odoo Manufacturing Module | Features | Process | Tutorial - Globalteckz">
            <a:extLst>
              <a:ext uri="{FF2B5EF4-FFF2-40B4-BE49-F238E27FC236}">
                <a16:creationId xmlns:a16="http://schemas.microsoft.com/office/drawing/2014/main" id="{7E56AE3D-CEE3-880A-B38E-C03371772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519" y="1489940"/>
            <a:ext cx="3565451" cy="27335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3135978-F3E1-F279-75C4-31DB230F85F7}"/>
              </a:ext>
            </a:extLst>
          </p:cNvPr>
          <p:cNvSpPr txBox="1"/>
          <p:nvPr/>
        </p:nvSpPr>
        <p:spPr>
          <a:xfrm>
            <a:off x="376355" y="1359312"/>
            <a:ext cx="4580164" cy="3139321"/>
          </a:xfrm>
          <a:prstGeom prst="rect">
            <a:avLst/>
          </a:prstGeom>
          <a:noFill/>
        </p:spPr>
        <p:txBody>
          <a:bodyPr wrap="square">
            <a:spAutoFit/>
          </a:bodyPr>
          <a:lstStyle/>
          <a:p>
            <a:pPr algn="l"/>
            <a:r>
              <a:rPr lang="en-US" sz="1800" dirty="0">
                <a:latin typeface="Times New Roman" panose="02020603050405020304" pitchFamily="18" charset="0"/>
                <a:cs typeface="Times New Roman" panose="02020603050405020304" pitchFamily="18" charset="0"/>
              </a:rPr>
              <a:t>Odoo for Fabien </a:t>
            </a:r>
            <a:r>
              <a:rPr lang="en-US" sz="1800" dirty="0" err="1">
                <a:latin typeface="Times New Roman" panose="02020603050405020304" pitchFamily="18" charset="0"/>
                <a:cs typeface="Times New Roman" panose="02020603050405020304" pitchFamily="18" charset="0"/>
              </a:rPr>
              <a:t>Pinckaers</a:t>
            </a:r>
            <a:r>
              <a:rPr lang="en-US" sz="1800" dirty="0">
                <a:latin typeface="Times New Roman" panose="02020603050405020304" pitchFamily="18" charset="0"/>
                <a:cs typeface="Times New Roman" panose="02020603050405020304" pitchFamily="18" charset="0"/>
              </a:rPr>
              <a:t> started as </a:t>
            </a:r>
            <a:r>
              <a:rPr lang="en-US" sz="1800" dirty="0" err="1">
                <a:latin typeface="Times New Roman" panose="02020603050405020304" pitchFamily="18" charset="0"/>
                <a:cs typeface="Times New Roman" panose="02020603050405020304" pitchFamily="18" charset="0"/>
              </a:rPr>
              <a:t>TinyERP</a:t>
            </a:r>
            <a:r>
              <a:rPr lang="en-US" sz="1800" dirty="0">
                <a:latin typeface="Times New Roman" panose="02020603050405020304" pitchFamily="18" charset="0"/>
                <a:cs typeface="Times New Roman" panose="02020603050405020304" pitchFamily="18" charset="0"/>
              </a:rPr>
              <a:t>, one of several projects completed during his university days. It was his most successful project, eventually becoming </a:t>
            </a:r>
            <a:r>
              <a:rPr lang="en-US" sz="1800" dirty="0" err="1">
                <a:latin typeface="Times New Roman" panose="02020603050405020304" pitchFamily="18" charset="0"/>
                <a:cs typeface="Times New Roman" panose="02020603050405020304" pitchFamily="18" charset="0"/>
              </a:rPr>
              <a:t>OpenERP</a:t>
            </a:r>
            <a:r>
              <a:rPr lang="en-US" sz="1800" dirty="0">
                <a:latin typeface="Times New Roman" panose="02020603050405020304" pitchFamily="18" charset="0"/>
                <a:cs typeface="Times New Roman" panose="02020603050405020304" pitchFamily="18" charset="0"/>
              </a:rPr>
              <a:t> and then Odoo. </a:t>
            </a:r>
            <a:r>
              <a:rPr lang="en-US" sz="1800" dirty="0" err="1">
                <a:latin typeface="Times New Roman" panose="02020603050405020304" pitchFamily="18" charset="0"/>
                <a:cs typeface="Times New Roman" panose="02020603050405020304" pitchFamily="18" charset="0"/>
              </a:rPr>
              <a:t>TinyERP</a:t>
            </a:r>
            <a:r>
              <a:rPr lang="en-US" sz="1800" dirty="0">
                <a:latin typeface="Times New Roman" panose="02020603050405020304" pitchFamily="18" charset="0"/>
                <a:cs typeface="Times New Roman" panose="02020603050405020304" pitchFamily="18" charset="0"/>
              </a:rPr>
              <a:t> was established in March of 2002 and first published in 2005. After three years on the market, a decision to no longer is small led to the name change to </a:t>
            </a:r>
            <a:r>
              <a:rPr lang="en-US" sz="1800" dirty="0" err="1">
                <a:latin typeface="Times New Roman" panose="02020603050405020304" pitchFamily="18" charset="0"/>
                <a:cs typeface="Times New Roman" panose="02020603050405020304" pitchFamily="18" charset="0"/>
              </a:rPr>
              <a:t>OpenERP</a:t>
            </a:r>
            <a:r>
              <a:rPr lang="en-US" sz="1800" dirty="0">
                <a:latin typeface="Times New Roman" panose="02020603050405020304" pitchFamily="18" charset="0"/>
                <a:cs typeface="Times New Roman" panose="02020603050405020304" pitchFamily="18" charset="0"/>
              </a:rPr>
              <a:t>. Odoo was named to Deloitte's Technology Fast 50 list of fastest-growing companies in Belgium in 2013, with a five-year growth.[12]</a:t>
            </a:r>
          </a:p>
        </p:txBody>
      </p:sp>
    </p:spTree>
    <p:extLst>
      <p:ext uri="{BB962C8B-B14F-4D97-AF65-F5344CB8AC3E}">
        <p14:creationId xmlns:p14="http://schemas.microsoft.com/office/powerpoint/2010/main" val="27350162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514601" y="2425396"/>
            <a:ext cx="3771900" cy="1751077"/>
          </a:xfrm>
          <a:prstGeom prst="rect">
            <a:avLst/>
          </a:prstGeom>
        </p:spPr>
        <p:txBody>
          <a:bodyPr spcFirstLastPara="1" wrap="square" lIns="91425" tIns="91425" rIns="91425" bIns="91425" anchor="ctr" anchorCtr="0">
            <a:noAutofit/>
          </a:bodyPr>
          <a:lstStyle/>
          <a:p>
            <a:r>
              <a:rPr lang="en-US" sz="3000" b="1" dirty="0">
                <a:solidFill>
                  <a:schemeClr val="dk1"/>
                </a:solidFill>
                <a:latin typeface="Merriweather"/>
                <a:ea typeface="Merriweather"/>
                <a:cs typeface="Merriweather"/>
                <a:sym typeface="Merriweather"/>
              </a:rPr>
              <a:t>The layered architecture of ERP</a:t>
            </a:r>
            <a:br>
              <a:rPr lang="en-US" sz="3000" b="1" dirty="0">
                <a:solidFill>
                  <a:schemeClr val="dk1"/>
                </a:solidFill>
                <a:latin typeface="Merriweather"/>
                <a:ea typeface="Merriweather"/>
                <a:cs typeface="Merriweather"/>
                <a:sym typeface="Merriweather"/>
              </a:rPr>
            </a:br>
            <a:endParaRPr sz="30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7</a:t>
            </a:r>
            <a:endParaRPr dirty="0"/>
          </a:p>
        </p:txBody>
      </p:sp>
    </p:spTree>
    <p:extLst>
      <p:ext uri="{BB962C8B-B14F-4D97-AF65-F5344CB8AC3E}">
        <p14:creationId xmlns:p14="http://schemas.microsoft.com/office/powerpoint/2010/main" val="3599793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3" name="Title 2">
            <a:extLst>
              <a:ext uri="{FF2B5EF4-FFF2-40B4-BE49-F238E27FC236}">
                <a16:creationId xmlns:a16="http://schemas.microsoft.com/office/drawing/2014/main" id="{098D637A-7AFB-C133-30D0-92055BD7A74B}"/>
              </a:ext>
            </a:extLst>
          </p:cNvPr>
          <p:cNvSpPr>
            <a:spLocks noGrp="1"/>
          </p:cNvSpPr>
          <p:nvPr>
            <p:ph type="title"/>
          </p:nvPr>
        </p:nvSpPr>
        <p:spPr>
          <a:xfrm>
            <a:off x="723750" y="535089"/>
            <a:ext cx="7696500" cy="572700"/>
          </a:xfrm>
        </p:spPr>
        <p:txBody>
          <a:bodyPr/>
          <a:lstStyle/>
          <a:p>
            <a:r>
              <a:rPr lang="en-US" dirty="0"/>
              <a:t>Two-tier ERP architecture</a:t>
            </a:r>
          </a:p>
        </p:txBody>
      </p:sp>
      <p:sp>
        <p:nvSpPr>
          <p:cNvPr id="6" name="TextBox 5">
            <a:extLst>
              <a:ext uri="{FF2B5EF4-FFF2-40B4-BE49-F238E27FC236}">
                <a16:creationId xmlns:a16="http://schemas.microsoft.com/office/drawing/2014/main" id="{43135978-F3E1-F279-75C4-31DB230F85F7}"/>
              </a:ext>
            </a:extLst>
          </p:cNvPr>
          <p:cNvSpPr txBox="1"/>
          <p:nvPr/>
        </p:nvSpPr>
        <p:spPr>
          <a:xfrm>
            <a:off x="216335" y="1961229"/>
            <a:ext cx="4580164" cy="2031325"/>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ERP architecture design was based on client/Server processing which means that processed work will be divided between two computers Client and Server. Client is the presentation logic for users while Server is the processing and storage logic. This design was named Two-tier architecture..[13]</a:t>
            </a:r>
          </a:p>
        </p:txBody>
      </p:sp>
      <p:pic>
        <p:nvPicPr>
          <p:cNvPr id="2" name="Picture 1">
            <a:extLst>
              <a:ext uri="{FF2B5EF4-FFF2-40B4-BE49-F238E27FC236}">
                <a16:creationId xmlns:a16="http://schemas.microsoft.com/office/drawing/2014/main" id="{2C7079D7-2BA0-9537-200C-33B6A443728F}"/>
              </a:ext>
            </a:extLst>
          </p:cNvPr>
          <p:cNvPicPr>
            <a:picLocks noChangeAspect="1"/>
          </p:cNvPicPr>
          <p:nvPr/>
        </p:nvPicPr>
        <p:blipFill>
          <a:blip r:embed="rId3"/>
          <a:stretch>
            <a:fillRect/>
          </a:stretch>
        </p:blipFill>
        <p:spPr>
          <a:xfrm>
            <a:off x="4956519" y="2100879"/>
            <a:ext cx="3855808" cy="1533739"/>
          </a:xfrm>
          <a:prstGeom prst="rect">
            <a:avLst/>
          </a:prstGeom>
        </p:spPr>
      </p:pic>
    </p:spTree>
    <p:extLst>
      <p:ext uri="{BB962C8B-B14F-4D97-AF65-F5344CB8AC3E}">
        <p14:creationId xmlns:p14="http://schemas.microsoft.com/office/powerpoint/2010/main" val="20349580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3" name="Title 2">
            <a:extLst>
              <a:ext uri="{FF2B5EF4-FFF2-40B4-BE49-F238E27FC236}">
                <a16:creationId xmlns:a16="http://schemas.microsoft.com/office/drawing/2014/main" id="{098D637A-7AFB-C133-30D0-92055BD7A74B}"/>
              </a:ext>
            </a:extLst>
          </p:cNvPr>
          <p:cNvSpPr>
            <a:spLocks noGrp="1"/>
          </p:cNvSpPr>
          <p:nvPr>
            <p:ph type="title"/>
          </p:nvPr>
        </p:nvSpPr>
        <p:spPr>
          <a:xfrm>
            <a:off x="723750" y="535089"/>
            <a:ext cx="7696500" cy="572700"/>
          </a:xfrm>
        </p:spPr>
        <p:txBody>
          <a:bodyPr/>
          <a:lstStyle/>
          <a:p>
            <a:r>
              <a:rPr lang="en-US" dirty="0"/>
              <a:t>Three-tier ERP architecture</a:t>
            </a:r>
          </a:p>
        </p:txBody>
      </p:sp>
      <p:sp>
        <p:nvSpPr>
          <p:cNvPr id="6" name="TextBox 5">
            <a:extLst>
              <a:ext uri="{FF2B5EF4-FFF2-40B4-BE49-F238E27FC236}">
                <a16:creationId xmlns:a16="http://schemas.microsoft.com/office/drawing/2014/main" id="{43135978-F3E1-F279-75C4-31DB230F85F7}"/>
              </a:ext>
            </a:extLst>
          </p:cNvPr>
          <p:cNvSpPr txBox="1"/>
          <p:nvPr/>
        </p:nvSpPr>
        <p:spPr>
          <a:xfrm>
            <a:off x="288263" y="1315202"/>
            <a:ext cx="4580164" cy="3293209"/>
          </a:xfrm>
          <a:prstGeom prst="rect">
            <a:avLst/>
          </a:prstGeom>
          <a:noFill/>
        </p:spPr>
        <p:txBody>
          <a:bodyPr wrap="square">
            <a:spAutoFit/>
          </a:bodyPr>
          <a:lstStyle/>
          <a:p>
            <a:pPr algn="l"/>
            <a:r>
              <a:rPr lang="en-US" sz="1600" dirty="0">
                <a:latin typeface="Times New Roman" panose="02020603050405020304" pitchFamily="18" charset="0"/>
                <a:cs typeface="Times New Roman" panose="02020603050405020304" pitchFamily="18" charset="0"/>
              </a:rPr>
              <a:t>Three-tier ERP architecture was introduced as a solution for two-tier ERP problems. It consists of three layers such as Presentation layer (Graphical User Interface (GUI)), Application layer, and database layer. Presentation Layer is where data is presented for clients. Application layer is responsible for distributing requests across different applications servers and for business logic execution. Furthermore, Application layer acts as an interface that facilitate communication between Database layer and User interface (presentation layer). Database layer is responsible of data storage, edit, add, and delete[13]</a:t>
            </a:r>
          </a:p>
        </p:txBody>
      </p:sp>
      <p:pic>
        <p:nvPicPr>
          <p:cNvPr id="4" name="Picture 3">
            <a:extLst>
              <a:ext uri="{FF2B5EF4-FFF2-40B4-BE49-F238E27FC236}">
                <a16:creationId xmlns:a16="http://schemas.microsoft.com/office/drawing/2014/main" id="{8A55239F-7CAB-5ECF-EDA8-7A2B263CDEC0}"/>
              </a:ext>
            </a:extLst>
          </p:cNvPr>
          <p:cNvPicPr>
            <a:picLocks noChangeAspect="1"/>
          </p:cNvPicPr>
          <p:nvPr/>
        </p:nvPicPr>
        <p:blipFill>
          <a:blip r:embed="rId3"/>
          <a:stretch>
            <a:fillRect/>
          </a:stretch>
        </p:blipFill>
        <p:spPr>
          <a:xfrm>
            <a:off x="4868427" y="1802850"/>
            <a:ext cx="3943900" cy="2033871"/>
          </a:xfrm>
          <a:prstGeom prst="rect">
            <a:avLst/>
          </a:prstGeom>
        </p:spPr>
      </p:pic>
    </p:spTree>
    <p:extLst>
      <p:ext uri="{BB962C8B-B14F-4D97-AF65-F5344CB8AC3E}">
        <p14:creationId xmlns:p14="http://schemas.microsoft.com/office/powerpoint/2010/main" val="426642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pic>
        <p:nvPicPr>
          <p:cNvPr id="2" name="Picture 1">
            <a:extLst>
              <a:ext uri="{FF2B5EF4-FFF2-40B4-BE49-F238E27FC236}">
                <a16:creationId xmlns:a16="http://schemas.microsoft.com/office/drawing/2014/main" id="{ABD22C73-D84F-7E71-65F0-87EFE6582B80}"/>
              </a:ext>
            </a:extLst>
          </p:cNvPr>
          <p:cNvPicPr>
            <a:picLocks noChangeAspect="1"/>
          </p:cNvPicPr>
          <p:nvPr/>
        </p:nvPicPr>
        <p:blipFill>
          <a:blip r:embed="rId3"/>
          <a:stretch>
            <a:fillRect/>
          </a:stretch>
        </p:blipFill>
        <p:spPr>
          <a:xfrm>
            <a:off x="4883864" y="-1"/>
            <a:ext cx="2882781" cy="2406944"/>
          </a:xfrm>
          <a:prstGeom prst="rect">
            <a:avLst/>
          </a:prstGeom>
        </p:spPr>
      </p:pic>
      <p:pic>
        <p:nvPicPr>
          <p:cNvPr id="8" name="Picture 2" descr="Odoo ERP Software Overview">
            <a:extLst>
              <a:ext uri="{FF2B5EF4-FFF2-40B4-BE49-F238E27FC236}">
                <a16:creationId xmlns:a16="http://schemas.microsoft.com/office/drawing/2014/main" id="{2C9401F2-9B7B-65EE-A088-839E7F4AC9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0079" y="2571750"/>
            <a:ext cx="2765758" cy="25774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9057356-69FF-9E44-4270-7045578EFB12}"/>
              </a:ext>
            </a:extLst>
          </p:cNvPr>
          <p:cNvSpPr txBox="1"/>
          <p:nvPr/>
        </p:nvSpPr>
        <p:spPr>
          <a:xfrm>
            <a:off x="250736" y="1391281"/>
            <a:ext cx="4437641" cy="2554545"/>
          </a:xfrm>
          <a:prstGeom prst="rect">
            <a:avLst/>
          </a:prstGeom>
          <a:noFill/>
        </p:spPr>
        <p:txBody>
          <a:bodyPr wrap="square">
            <a:spAutoFit/>
          </a:bodyPr>
          <a:lstStyle/>
          <a:p>
            <a:r>
              <a:rPr lang="en-US" sz="1600" b="0" i="0" dirty="0">
                <a:solidFill>
                  <a:srgbClr val="444444"/>
                </a:solidFill>
                <a:effectLst/>
                <a:latin typeface="Times New Roman" panose="02020603050405020304" pitchFamily="18" charset="0"/>
                <a:cs typeface="Times New Roman" panose="02020603050405020304" pitchFamily="18" charset="0"/>
              </a:rPr>
              <a:t>Odoo is a multi-tenant, three-tier architecture: database tier for data storage, application tier for processing and functionalities and presentation tier providing the user interface. Those are separate layers inside Odoo. The application tier itself is written as a core; multiple additional modules can be installed in order to create a particular instance of Odoo adapted to specific needs and requirements. Moreover, Odoo follows the Model-View-Controller (MVC) architectural pattern.[14]</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9595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49"/>
        <p:cNvGrpSpPr/>
        <p:nvPr/>
      </p:nvGrpSpPr>
      <p:grpSpPr>
        <a:xfrm>
          <a:off x="0" y="0"/>
          <a:ext cx="0" cy="0"/>
          <a:chOff x="0" y="0"/>
          <a:chExt cx="0" cy="0"/>
        </a:xfrm>
      </p:grpSpPr>
      <p:sp>
        <p:nvSpPr>
          <p:cNvPr id="4952" name="Google Shape;4952;p65"/>
          <p:cNvSpPr txBox="1">
            <a:spLocks noGrp="1"/>
          </p:cNvSpPr>
          <p:nvPr>
            <p:ph type="title"/>
          </p:nvPr>
        </p:nvSpPr>
        <p:spPr>
          <a:xfrm>
            <a:off x="2468662" y="5032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a:t>
            </a:r>
            <a:endParaRPr dirty="0"/>
          </a:p>
        </p:txBody>
      </p:sp>
      <p:sp>
        <p:nvSpPr>
          <p:cNvPr id="3" name="Text Placeholder 2">
            <a:extLst>
              <a:ext uri="{FF2B5EF4-FFF2-40B4-BE49-F238E27FC236}">
                <a16:creationId xmlns:a16="http://schemas.microsoft.com/office/drawing/2014/main" id="{7671EB02-97C8-783A-A46E-C4E82B4A712B}"/>
              </a:ext>
            </a:extLst>
          </p:cNvPr>
          <p:cNvSpPr>
            <a:spLocks noGrp="1"/>
          </p:cNvSpPr>
          <p:nvPr>
            <p:ph type="body" idx="2"/>
          </p:nvPr>
        </p:nvSpPr>
        <p:spPr>
          <a:xfrm>
            <a:off x="1245053" y="402971"/>
            <a:ext cx="6653893" cy="4337558"/>
          </a:xfrm>
        </p:spPr>
        <p:txBody>
          <a:bodyPr/>
          <a:lstStyle/>
          <a:p>
            <a:r>
              <a:rPr lang="en-US" dirty="0">
                <a:solidFill>
                  <a:schemeClr val="tx1"/>
                </a:solidFill>
                <a:latin typeface="Times New Roman" panose="02020603050405020304" pitchFamily="18" charset="0"/>
                <a:cs typeface="Times New Roman" panose="02020603050405020304" pitchFamily="18" charset="0"/>
              </a:rPr>
              <a:t>[1] : </a:t>
            </a:r>
            <a:r>
              <a:rPr lang="en-US" dirty="0">
                <a:latin typeface="Times New Roman" panose="02020603050405020304" pitchFamily="18" charset="0"/>
                <a:cs typeface="Times New Roman" panose="02020603050405020304" pitchFamily="18" charset="0"/>
              </a:rPr>
              <a:t>Anne M. Blake, James L. Moseley “Frederick Winslow Taylor: One Hundred Years of Managerial Insight” International Journal of Management Vol. 28 No. 4 Part 2 Dec 2011</a:t>
            </a:r>
          </a:p>
          <a:p>
            <a:r>
              <a:rPr lang="en-US" dirty="0">
                <a:solidFill>
                  <a:schemeClr val="tx1"/>
                </a:solidFill>
                <a:latin typeface="Times New Roman" panose="02020603050405020304" pitchFamily="18" charset="0"/>
                <a:cs typeface="Times New Roman" panose="02020603050405020304" pitchFamily="18" charset="0"/>
              </a:rPr>
              <a:t>[2] : </a:t>
            </a:r>
            <a:r>
              <a:rPr lang="en-US" b="0" i="0" dirty="0" err="1">
                <a:solidFill>
                  <a:srgbClr val="000000"/>
                </a:solidFill>
                <a:effectLst/>
                <a:latin typeface="Times New Roman" panose="02020603050405020304" pitchFamily="18" charset="0"/>
                <a:cs typeface="Times New Roman" panose="02020603050405020304" pitchFamily="18" charset="0"/>
              </a:rPr>
              <a:t>Mashudu</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err="1">
                <a:solidFill>
                  <a:srgbClr val="000000"/>
                </a:solidFill>
                <a:effectLst/>
                <a:latin typeface="Times New Roman" panose="02020603050405020304" pitchFamily="18" charset="0"/>
                <a:cs typeface="Times New Roman" panose="02020603050405020304" pitchFamily="18" charset="0"/>
              </a:rPr>
              <a:t>Nethavhani</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a:solidFill>
                  <a:srgbClr val="222222"/>
                </a:solidFill>
                <a:effectLst/>
                <a:latin typeface="Times New Roman" panose="02020603050405020304" pitchFamily="18" charset="0"/>
                <a:cs typeface="Times New Roman" panose="02020603050405020304" pitchFamily="18" charset="0"/>
              </a:rPr>
              <a:t>T</a:t>
            </a:r>
            <a:r>
              <a:rPr lang="en-US" b="0" i="0" dirty="0">
                <a:solidFill>
                  <a:srgbClr val="000000"/>
                </a:solidFill>
                <a:effectLst/>
                <a:latin typeface="Times New Roman" panose="02020603050405020304" pitchFamily="18" charset="0"/>
                <a:cs typeface="Times New Roman" panose="02020603050405020304" pitchFamily="18" charset="0"/>
              </a:rPr>
              <a:t>he contributions of Fredrick Taylor to Management Science”23 October 2020</a:t>
            </a:r>
            <a:endParaRPr lang="en-US"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Nikola </a:t>
            </a:r>
            <a:r>
              <a:rPr lang="en-US" dirty="0" err="1">
                <a:latin typeface="Times New Roman" panose="02020603050405020304" pitchFamily="18" charset="0"/>
                <a:cs typeface="Times New Roman" panose="02020603050405020304" pitchFamily="18" charset="0"/>
              </a:rPr>
              <a:t>Tomac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Radoslav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Radonja</a:t>
            </a:r>
            <a:r>
              <a:rPr lang="en-US" dirty="0">
                <a:latin typeface="Times New Roman" panose="02020603050405020304" pitchFamily="18" charset="0"/>
                <a:cs typeface="Times New Roman" panose="02020603050405020304" pitchFamily="18" charset="0"/>
              </a:rPr>
              <a:t>, Jasminka </a:t>
            </a:r>
            <a:r>
              <a:rPr lang="en-US" dirty="0" err="1">
                <a:latin typeface="Times New Roman" panose="02020603050405020304" pitchFamily="18" charset="0"/>
                <a:cs typeface="Times New Roman" panose="02020603050405020304" pitchFamily="18" charset="0"/>
              </a:rPr>
              <a:t>Bonato</a:t>
            </a:r>
            <a:r>
              <a:rPr lang="en-US" dirty="0">
                <a:latin typeface="Times New Roman" panose="02020603050405020304" pitchFamily="18" charset="0"/>
                <a:cs typeface="Times New Roman" panose="02020603050405020304" pitchFamily="18" charset="0"/>
              </a:rPr>
              <a:t>, Analysis of Henry Ford’s contribution to production and management, Scientific Journal of Maritime Research 33 (2019) 33-45</a:t>
            </a:r>
            <a:endParaRPr lang="en-US" dirty="0">
              <a:solidFill>
                <a:schemeClr val="tx1"/>
              </a:solidFill>
              <a:latin typeface="Times New Roman" panose="02020603050405020304" pitchFamily="18" charset="0"/>
              <a:cs typeface="Times New Roman" panose="02020603050405020304" pitchFamily="18" charset="0"/>
            </a:endParaRPr>
          </a:p>
          <a:p>
            <a:pPr algn="l" fontAlgn="ctr"/>
            <a:r>
              <a:rPr lang="en-US" dirty="0">
                <a:solidFill>
                  <a:schemeClr val="tx1"/>
                </a:solidFill>
                <a:latin typeface="Times New Roman" panose="02020603050405020304" pitchFamily="18" charset="0"/>
                <a:cs typeface="Times New Roman" panose="02020603050405020304" pitchFamily="18" charset="0"/>
              </a:rPr>
              <a:t>[7]: </a:t>
            </a:r>
            <a:r>
              <a:rPr lang="en-US" i="0" u="none" strike="noStrike" cap="all" dirty="0">
                <a:solidFill>
                  <a:schemeClr val="tx1"/>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ERPDATASECURITY</a:t>
            </a:r>
            <a:r>
              <a:rPr lang="en-US" u="none" strike="noStrike" cap="all" dirty="0">
                <a:solidFill>
                  <a:schemeClr val="tx1"/>
                </a:solidFill>
                <a:latin typeface="Times New Roman" panose="02020603050405020304" pitchFamily="18" charset="0"/>
                <a:cs typeface="Times New Roman" panose="02020603050405020304" pitchFamily="18" charset="0"/>
              </a:rPr>
              <a:t>, “</a:t>
            </a:r>
            <a:r>
              <a:rPr lang="en-US" i="0" dirty="0">
                <a:solidFill>
                  <a:schemeClr val="tx1"/>
                </a:solidFill>
                <a:effectLst/>
                <a:latin typeface="Times New Roman" panose="02020603050405020304" pitchFamily="18" charset="0"/>
                <a:cs typeface="Times New Roman" panose="02020603050405020304" pitchFamily="18" charset="0"/>
              </a:rPr>
              <a:t>Extended Enterprise Resource Planning: Leveraging the Advantages Extended Enterprise Resource Planning: Leveraging the Advantages</a:t>
            </a:r>
            <a:r>
              <a:rPr lang="en-US" u="none" strike="noStrike" cap="all" dirty="0">
                <a:solidFill>
                  <a:schemeClr val="tx1"/>
                </a:solidFill>
                <a:latin typeface="Times New Roman" panose="02020603050405020304" pitchFamily="18" charset="0"/>
                <a:cs typeface="Times New Roman" panose="02020603050405020304" pitchFamily="18" charset="0"/>
              </a:rPr>
              <a:t>” </a:t>
            </a:r>
            <a:r>
              <a:rPr lang="en-US" cap="all" dirty="0">
                <a:solidFill>
                  <a:schemeClr val="tx1"/>
                </a:solidFill>
                <a:latin typeface="Times New Roman" panose="02020603050405020304" pitchFamily="18" charset="0"/>
                <a:cs typeface="Times New Roman" panose="02020603050405020304" pitchFamily="18" charset="0"/>
              </a:rPr>
              <a:t> </a:t>
            </a:r>
            <a:r>
              <a:rPr lang="en-US" i="0" u="none" strike="noStrike" cap="all" dirty="0">
                <a:solidFill>
                  <a:schemeClr val="tx1"/>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ERP</a:t>
            </a:r>
            <a:r>
              <a:rPr lang="en-US" i="0" u="none" strike="noStrike" cap="all" dirty="0">
                <a:solidFill>
                  <a:schemeClr val="tx1"/>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APPLICATIONS</a:t>
            </a:r>
            <a:r>
              <a:rPr lang="en-US" cap="all" dirty="0">
                <a:solidFill>
                  <a:schemeClr val="tx1"/>
                </a:solidFill>
                <a:latin typeface="Times New Roman" panose="02020603050405020304" pitchFamily="18" charset="0"/>
                <a:cs typeface="Times New Roman" panose="02020603050405020304" pitchFamily="18" charset="0"/>
              </a:rPr>
              <a:t> </a:t>
            </a:r>
            <a:r>
              <a:rPr lang="en-US" i="0" cap="all" dirty="0">
                <a:solidFill>
                  <a:schemeClr val="tx1"/>
                </a:solidFill>
                <a:effectLst/>
                <a:latin typeface="Times New Roman" panose="02020603050405020304" pitchFamily="18" charset="0"/>
                <a:cs typeface="Times New Roman" panose="02020603050405020304" pitchFamily="18" charset="0"/>
              </a:rPr>
              <a:t>SEPTEMBER 15, 2020</a:t>
            </a:r>
            <a:r>
              <a:rPr lang="en-US" cap="all" dirty="0">
                <a:solidFill>
                  <a:schemeClr val="tx1"/>
                </a:solidFill>
                <a:latin typeface="Times New Roman" panose="02020603050405020304" pitchFamily="18" charset="0"/>
                <a:cs typeface="Times New Roman" panose="02020603050405020304" pitchFamily="18" charset="0"/>
              </a:rPr>
              <a:t> </a:t>
            </a:r>
            <a:br>
              <a:rPr lang="en-US" dirty="0"/>
            </a:br>
            <a:r>
              <a:rPr lang="en-US" dirty="0">
                <a:solidFill>
                  <a:schemeClr val="tx1"/>
                </a:solidFill>
                <a:latin typeface="Times New Roman" panose="02020603050405020304" pitchFamily="18" charset="0"/>
                <a:cs typeface="Times New Roman" panose="02020603050405020304" pitchFamily="18" charset="0"/>
              </a:rPr>
              <a:t>[8]:</a:t>
            </a:r>
            <a:r>
              <a:rPr lang="en-US"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Magal</a:t>
            </a:r>
            <a:r>
              <a:rPr lang="en-US"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Simha</a:t>
            </a:r>
            <a:r>
              <a:rPr lang="en-US"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 and Jeffrey Word. </a:t>
            </a:r>
            <a:r>
              <a:rPr lang="en-US" i="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Integrated business processes with ERP systems</a:t>
            </a:r>
            <a:r>
              <a:rPr lang="en-US"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Wiley Publishing, 2011.</a:t>
            </a:r>
          </a:p>
          <a:p>
            <a:r>
              <a:rPr lang="en-US" dirty="0">
                <a:solidFill>
                  <a:schemeClr val="tx1"/>
                </a:solidFill>
                <a:latin typeface="Times New Roman" panose="02020603050405020304" pitchFamily="18" charset="0"/>
                <a:cs typeface="Times New Roman" panose="02020603050405020304" pitchFamily="18" charset="0"/>
              </a:rPr>
              <a:t>[9] : PGS.TS Nguyễn </a:t>
            </a:r>
            <a:r>
              <a:rPr lang="en-US" dirty="0" err="1">
                <a:solidFill>
                  <a:schemeClr val="tx1"/>
                </a:solidFill>
                <a:latin typeface="Times New Roman" panose="02020603050405020304" pitchFamily="18" charset="0"/>
                <a:cs typeface="Times New Roman" panose="02020603050405020304" pitchFamily="18" charset="0"/>
              </a:rPr>
              <a:t>Đình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Thuân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Ths</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Đỗ</a:t>
            </a:r>
            <a:r>
              <a:rPr lang="en-US" dirty="0">
                <a:solidFill>
                  <a:schemeClr val="tx1"/>
                </a:solidFill>
                <a:latin typeface="Times New Roman" panose="02020603050405020304" pitchFamily="18" charset="0"/>
                <a:cs typeface="Times New Roman" panose="02020603050405020304" pitchFamily="18" charset="0"/>
              </a:rPr>
              <a:t> Duy Thanh </a:t>
            </a:r>
            <a:r>
              <a:rPr lang="en-US" dirty="0" err="1">
                <a:solidFill>
                  <a:schemeClr val="tx1"/>
                </a:solidFill>
                <a:latin typeface="Times New Roman" panose="02020603050405020304" pitchFamily="18" charset="0"/>
                <a:cs typeface="Times New Roman" panose="02020603050405020304" pitchFamily="18" charset="0"/>
              </a:rPr>
              <a:t>Hoạch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định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nguồn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lực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doanh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nghiệp</a:t>
            </a:r>
            <a:r>
              <a:rPr lang="en-US" dirty="0">
                <a:solidFill>
                  <a:schemeClr val="tx1"/>
                </a:solidFill>
                <a:latin typeface="Times New Roman" panose="02020603050405020304" pitchFamily="18" charset="0"/>
                <a:cs typeface="Times New Roman" panose="02020603050405020304" pitchFamily="18" charset="0"/>
              </a:rPr>
              <a:t> - ERP. </a:t>
            </a:r>
            <a:r>
              <a:rPr lang="en-US" dirty="0" err="1">
                <a:solidFill>
                  <a:schemeClr val="tx1"/>
                </a:solidFill>
                <a:latin typeface="Times New Roman" panose="02020603050405020304" pitchFamily="18" charset="0"/>
                <a:cs typeface="Times New Roman" panose="02020603050405020304" pitchFamily="18" charset="0"/>
              </a:rPr>
              <a:t>Nhà</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xuất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bản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đại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học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quốc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gia</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thành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phố</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Hồ</a:t>
            </a:r>
            <a:r>
              <a:rPr lang="en-US" dirty="0">
                <a:solidFill>
                  <a:schemeClr val="tx1"/>
                </a:solidFill>
                <a:latin typeface="Times New Roman" panose="02020603050405020304" pitchFamily="18" charset="0"/>
                <a:cs typeface="Times New Roman" panose="02020603050405020304" pitchFamily="18" charset="0"/>
              </a:rPr>
              <a:t> Chí Minh – 2016</a:t>
            </a:r>
          </a:p>
          <a:p>
            <a:r>
              <a:rPr lang="en-US" dirty="0">
                <a:solidFill>
                  <a:schemeClr val="tx1"/>
                </a:solidFill>
                <a:latin typeface="Times New Roman" panose="02020603050405020304" pitchFamily="18" charset="0"/>
                <a:cs typeface="Times New Roman" panose="02020603050405020304" pitchFamily="18" charset="0"/>
              </a:rPr>
              <a:t>[10]: </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https://www.sap.com/sea/insights/what-is-erp.html#:~:text=Enterprise%20resource%20planning%20(ERP)%20is,services%2C%20procurement%2C%20and%20more.</a:t>
            </a:r>
          </a:p>
          <a:p>
            <a:r>
              <a:rPr lang="en-US" dirty="0">
                <a:solidFill>
                  <a:schemeClr val="tx1"/>
                </a:solidFill>
                <a:latin typeface="Times New Roman" panose="02020603050405020304" pitchFamily="18" charset="0"/>
                <a:cs typeface="Times New Roman" panose="02020603050405020304" pitchFamily="18" charset="0"/>
              </a:rPr>
              <a:t>[11]</a:t>
            </a:r>
            <a:r>
              <a:rPr lang="en-US"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 https://www.devteam.space/blog/erp-vendors/</a:t>
            </a:r>
            <a:endParaRPr lang="en-US"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[12]</a:t>
            </a:r>
            <a:r>
              <a:rPr lang="en-US" u="sng" dirty="0">
                <a:solidFill>
                  <a:schemeClr val="tx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 https://www.erpxcloud.com/blog/our-blogs-2/odoo-tinyerp-207</a:t>
            </a:r>
            <a:endParaRPr lang="en-US" u="sng"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[13] Dania Mahmoud </a:t>
            </a:r>
            <a:r>
              <a:rPr lang="en-US" dirty="0" err="1">
                <a:solidFill>
                  <a:schemeClr val="tx1"/>
                </a:solidFill>
                <a:latin typeface="Times New Roman" panose="02020603050405020304" pitchFamily="18" charset="0"/>
                <a:cs typeface="Times New Roman" panose="02020603050405020304" pitchFamily="18" charset="0"/>
              </a:rPr>
              <a:t>Bahssas</a:t>
            </a:r>
            <a:r>
              <a:rPr lang="en-US" dirty="0">
                <a:solidFill>
                  <a:schemeClr val="tx1"/>
                </a:solidFill>
                <a:latin typeface="Times New Roman" panose="02020603050405020304" pitchFamily="18" charset="0"/>
                <a:cs typeface="Times New Roman" panose="02020603050405020304" pitchFamily="18" charset="0"/>
              </a:rPr>
              <a:t>, Dr. Adnan Mustafa </a:t>
            </a:r>
            <a:r>
              <a:rPr lang="en-US" dirty="0" err="1">
                <a:solidFill>
                  <a:schemeClr val="tx1"/>
                </a:solidFill>
                <a:latin typeface="Times New Roman" panose="02020603050405020304" pitchFamily="18" charset="0"/>
                <a:cs typeface="Times New Roman" panose="02020603050405020304" pitchFamily="18" charset="0"/>
              </a:rPr>
              <a:t>AlBar</a:t>
            </a:r>
            <a:r>
              <a:rPr lang="en-US" dirty="0">
                <a:solidFill>
                  <a:schemeClr val="tx1"/>
                </a:solidFill>
                <a:latin typeface="Times New Roman" panose="02020603050405020304" pitchFamily="18" charset="0"/>
                <a:cs typeface="Times New Roman" panose="02020603050405020304" pitchFamily="18" charset="0"/>
              </a:rPr>
              <a:t>, Md. </a:t>
            </a:r>
            <a:r>
              <a:rPr lang="en-US" dirty="0" err="1">
                <a:solidFill>
                  <a:schemeClr val="tx1"/>
                </a:solidFill>
                <a:latin typeface="Times New Roman" panose="02020603050405020304" pitchFamily="18" charset="0"/>
                <a:cs typeface="Times New Roman" panose="02020603050405020304" pitchFamily="18" charset="0"/>
              </a:rPr>
              <a:t>Rakibul</a:t>
            </a:r>
            <a:r>
              <a:rPr lang="en-US" dirty="0">
                <a:solidFill>
                  <a:schemeClr val="tx1"/>
                </a:solidFill>
                <a:latin typeface="Times New Roman" panose="02020603050405020304" pitchFamily="18" charset="0"/>
                <a:cs typeface="Times New Roman" panose="02020603050405020304" pitchFamily="18" charset="0"/>
              </a:rPr>
              <a:t> Hoque* . Enterprise Resource Planning (ERP) Systems: Design, Trends and Deployment </a:t>
            </a:r>
            <a:endParaRPr lang="en-US" u="sng" dirty="0">
              <a:solidFill>
                <a:schemeClr val="tx1"/>
              </a:solidFill>
              <a:latin typeface="Times New Roman" panose="02020603050405020304" pitchFamily="18" charset="0"/>
              <a:cs typeface="Times New Roman" panose="02020603050405020304" pitchFamily="18" charset="0"/>
            </a:endParaRPr>
          </a:p>
          <a:p>
            <a:r>
              <a:rPr lang="en-US" u="sng" dirty="0">
                <a:solidFill>
                  <a:schemeClr val="tx1"/>
                </a:solidFill>
                <a:latin typeface="Times New Roman" panose="02020603050405020304" pitchFamily="18" charset="0"/>
                <a:cs typeface="Times New Roman" panose="02020603050405020304" pitchFamily="18" charset="0"/>
              </a:rPr>
              <a:t>[14] https://2021.desosa.nl/projects/odoo/posts/essay_2/</a:t>
            </a:r>
          </a:p>
          <a:p>
            <a:endParaRPr lang="en-US" dirty="0"/>
          </a:p>
        </p:txBody>
      </p:sp>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29158-DE56-34A2-E945-C61834105E55}"/>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7C4D44D8-E7F3-0C27-9348-AB67B1F81C2E}"/>
              </a:ext>
            </a:extLst>
          </p:cNvPr>
          <p:cNvSpPr>
            <a:spLocks noGrp="1"/>
          </p:cNvSpPr>
          <p:nvPr>
            <p:ph type="subTitle" idx="1"/>
          </p:nvPr>
        </p:nvSpPr>
        <p:spPr/>
        <p:txBody>
          <a:bodyPr/>
          <a:lstStyle/>
          <a:p>
            <a:endParaRPr lang="en-US"/>
          </a:p>
        </p:txBody>
      </p:sp>
      <p:pic>
        <p:nvPicPr>
          <p:cNvPr id="2050" name="Picture 2" descr="Free Google Thank You Slide &amp; PowerPoint Templates">
            <a:extLst>
              <a:ext uri="{FF2B5EF4-FFF2-40B4-BE49-F238E27FC236}">
                <a16:creationId xmlns:a16="http://schemas.microsoft.com/office/drawing/2014/main" id="{1F2B96BA-8102-E96A-0EAB-EFFCE96C2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0528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77" name="Google Shape;2177;p39"/>
          <p:cNvSpPr txBox="1">
            <a:spLocks noGrp="1"/>
          </p:cNvSpPr>
          <p:nvPr>
            <p:ph type="title"/>
          </p:nvPr>
        </p:nvSpPr>
        <p:spPr>
          <a:xfrm>
            <a:off x="547008" y="4120714"/>
            <a:ext cx="3869871" cy="965636"/>
          </a:xfrm>
          <a:prstGeom prst="rect">
            <a:avLst/>
          </a:prstGeom>
        </p:spPr>
        <p:txBody>
          <a:bodyPr spcFirstLastPara="1" wrap="square" lIns="91425" tIns="91425" rIns="91425" bIns="91425" anchor="t" anchorCtr="0">
            <a:noAutofit/>
          </a:bodyPr>
          <a:lstStyle/>
          <a:p>
            <a:pPr marL="0" indent="0" algn="ctr"/>
            <a:r>
              <a:rPr lang="en-US" sz="2000" b="1" i="0" dirty="0">
                <a:solidFill>
                  <a:srgbClr val="202122"/>
                </a:solidFill>
                <a:effectLst/>
                <a:latin typeface="Times New Roman" panose="02020603050405020304" pitchFamily="18" charset="0"/>
                <a:cs typeface="Times New Roman" panose="02020603050405020304" pitchFamily="18" charset="0"/>
              </a:rPr>
              <a:t>Frederick Winslow Taylor</a:t>
            </a:r>
            <a:br>
              <a:rPr lang="en-US" sz="2000" b="1" i="0" dirty="0">
                <a:solidFill>
                  <a:srgbClr val="202122"/>
                </a:solidFill>
                <a:effectLst/>
                <a:latin typeface="Times New Roman" panose="02020603050405020304" pitchFamily="18" charset="0"/>
                <a:cs typeface="Times New Roman" panose="02020603050405020304" pitchFamily="18" charset="0"/>
              </a:rPr>
            </a:br>
            <a:r>
              <a:rPr lang="en-US" sz="2000" b="0" i="0" dirty="0">
                <a:solidFill>
                  <a:srgbClr val="202122"/>
                </a:solidFill>
                <a:effectLst/>
                <a:latin typeface="Times New Roman" panose="02020603050405020304" pitchFamily="18" charset="0"/>
                <a:cs typeface="Times New Roman" panose="02020603050405020304" pitchFamily="18" charset="0"/>
              </a:rPr>
              <a:t>(1856 –1915)</a:t>
            </a:r>
            <a:br>
              <a:rPr lang="en-US" sz="2000" b="0" i="0" dirty="0">
                <a:solidFill>
                  <a:srgbClr val="202122"/>
                </a:solidFill>
                <a:effectLst/>
                <a:latin typeface="Times New Roman" panose="02020603050405020304" pitchFamily="18" charset="0"/>
                <a:cs typeface="Times New Roman" panose="02020603050405020304" pitchFamily="18" charset="0"/>
              </a:rPr>
            </a:br>
            <a:r>
              <a:rPr lang="en-US" sz="2000" b="0" i="0" dirty="0">
                <a:solidFill>
                  <a:srgbClr val="202122"/>
                </a:solidFill>
                <a:effectLst/>
                <a:latin typeface="Times New Roman" panose="02020603050405020304" pitchFamily="18" charset="0"/>
                <a:cs typeface="Times New Roman" panose="02020603050405020304" pitchFamily="18" charset="0"/>
              </a:rPr>
              <a:t>[1]</a:t>
            </a:r>
          </a:p>
        </p:txBody>
      </p:sp>
      <p:sp>
        <p:nvSpPr>
          <p:cNvPr id="2178" name="Google Shape;2178;p39"/>
          <p:cNvSpPr txBox="1">
            <a:spLocks noGrp="1"/>
          </p:cNvSpPr>
          <p:nvPr>
            <p:ph type="subTitle" idx="1"/>
          </p:nvPr>
        </p:nvSpPr>
        <p:spPr>
          <a:xfrm>
            <a:off x="3839132" y="710293"/>
            <a:ext cx="4493771" cy="3390814"/>
          </a:xfrm>
          <a:prstGeom prst="rect">
            <a:avLst/>
          </a:prstGeom>
        </p:spPr>
        <p:txBody>
          <a:bodyPr spcFirstLastPara="1" wrap="square" lIns="91425" tIns="91425" rIns="91425" bIns="91425" anchor="t" anchorCtr="0">
            <a:noAutofit/>
          </a:bodyPr>
          <a:lstStyle/>
          <a:p>
            <a:pPr marL="285750" indent="-285750" algn="l">
              <a:buFontTx/>
              <a:buChar char="-"/>
            </a:pPr>
            <a:r>
              <a:rPr lang="en-US" sz="1800" dirty="0">
                <a:solidFill>
                  <a:schemeClr val="tx1"/>
                </a:solidFill>
                <a:latin typeface="Times New Roman" panose="02020603050405020304" pitchFamily="18" charset="0"/>
                <a:cs typeface="Times New Roman" panose="02020603050405020304" pitchFamily="18" charset="0"/>
              </a:rPr>
              <a:t>Frederick Taylor was born in Philadelphia, Pennsylvania </a:t>
            </a:r>
            <a:r>
              <a:rPr lang="en-US" sz="1800" dirty="0">
                <a:solidFill>
                  <a:srgbClr val="1A1A1A"/>
                </a:solidFill>
                <a:latin typeface="Times New Roman" panose="02020603050405020304" pitchFamily="18" charset="0"/>
                <a:cs typeface="Times New Roman" panose="02020603050405020304" pitchFamily="18" charset="0"/>
              </a:rPr>
              <a:t>[1]</a:t>
            </a:r>
            <a:endParaRPr lang="en-US" sz="1800" b="0" i="0" dirty="0">
              <a:solidFill>
                <a:srgbClr val="1A1A1A"/>
              </a:solidFill>
              <a:effectLst/>
              <a:latin typeface="Times New Roman" panose="02020603050405020304" pitchFamily="18" charset="0"/>
              <a:cs typeface="Times New Roman" panose="02020603050405020304" pitchFamily="18" charset="0"/>
            </a:endParaRPr>
          </a:p>
          <a:p>
            <a:pPr marL="285750" indent="-285750" algn="l">
              <a:buFontTx/>
              <a:buChar char="-"/>
            </a:pPr>
            <a:r>
              <a:rPr lang="en-US" sz="1800" dirty="0">
                <a:solidFill>
                  <a:schemeClr val="tx1"/>
                </a:solidFill>
                <a:latin typeface="Times New Roman" panose="02020603050405020304" pitchFamily="18" charset="0"/>
                <a:cs typeface="Times New Roman" panose="02020603050405020304" pitchFamily="18" charset="0"/>
              </a:rPr>
              <a:t>Taylor noticed the tendency  of ‘soldiering’ or slowing  down of work  to  an easy pace (Blake &amp; Mosely, 2011). That was the beginning of experiments which also made discoveries about time-and-motion studies as an attempt to find solution to his personnel problems. [2]</a:t>
            </a:r>
          </a:p>
          <a:p>
            <a:pPr marL="285750" indent="-285750" algn="l">
              <a:buFontTx/>
              <a:buChar char="-"/>
            </a:pPr>
            <a:r>
              <a:rPr lang="en-US" sz="1800" dirty="0">
                <a:latin typeface="Times New Roman" panose="02020603050405020304" pitchFamily="18" charset="0"/>
                <a:cs typeface="Times New Roman" panose="02020603050405020304" pitchFamily="18" charset="0"/>
              </a:rPr>
              <a:t>Frederick Winslow Taylor has been called the “Father of Modern Management” (</a:t>
            </a:r>
            <a:r>
              <a:rPr lang="en-US" sz="1800" dirty="0" err="1">
                <a:latin typeface="Times New Roman" panose="02020603050405020304" pitchFamily="18" charset="0"/>
                <a:cs typeface="Times New Roman" panose="02020603050405020304" pitchFamily="18" charset="0"/>
              </a:rPr>
              <a:t>Makamson</a:t>
            </a:r>
            <a:r>
              <a:rPr lang="en-US" sz="1800" dirty="0">
                <a:latin typeface="Times New Roman" panose="02020603050405020304" pitchFamily="18" charset="0"/>
                <a:cs typeface="Times New Roman" panose="02020603050405020304" pitchFamily="18" charset="0"/>
              </a:rPr>
              <a:t>, 2010) [1]</a:t>
            </a:r>
            <a:endParaRPr lang="en-US" sz="1800" b="0" i="0" dirty="0">
              <a:solidFill>
                <a:srgbClr val="1A1A1A"/>
              </a:solidFill>
              <a:effectLst/>
              <a:latin typeface="Times New Roman" panose="02020603050405020304" pitchFamily="18" charset="0"/>
              <a:cs typeface="Times New Roman" panose="02020603050405020304" pitchFamily="18" charset="0"/>
            </a:endParaRPr>
          </a:p>
          <a:p>
            <a:pPr marL="285750" indent="-285750" algn="l">
              <a:buFontTx/>
              <a:buChar char="-"/>
            </a:pPr>
            <a:endParaRPr lang="en-US" sz="1800" b="0" i="0" dirty="0">
              <a:solidFill>
                <a:srgbClr val="1A1A1A"/>
              </a:solidFill>
              <a:effectLst/>
              <a:latin typeface="Times New Roman" panose="02020603050405020304" pitchFamily="18" charset="0"/>
              <a:cs typeface="Times New Roman" panose="02020603050405020304" pitchFamily="18" charset="0"/>
            </a:endParaRPr>
          </a:p>
          <a:p>
            <a:pPr marL="285750" indent="-285750" algn="l">
              <a:buFontTx/>
              <a:buChar char="-"/>
            </a:pPr>
            <a:endParaRPr lang="en-US" b="0" i="0" dirty="0">
              <a:solidFill>
                <a:srgbClr val="1A1A1A"/>
              </a:solidFill>
              <a:effectLst/>
              <a:latin typeface="Georgia" panose="02040502050405020303" pitchFamily="18" charset="0"/>
            </a:endParaRPr>
          </a:p>
          <a:p>
            <a:pPr marL="0" lvl="0" indent="0" algn="ctr" rtl="0">
              <a:spcBef>
                <a:spcPts val="0"/>
              </a:spcBef>
              <a:spcAft>
                <a:spcPts val="0"/>
              </a:spcAft>
              <a:buNone/>
            </a:pPr>
            <a:endParaRPr dirty="0">
              <a:latin typeface="Barlow Semi Condensed"/>
              <a:ea typeface="Barlow Semi Condensed"/>
              <a:cs typeface="Barlow Semi Condensed"/>
              <a:sym typeface="Barlow Semi Condensed"/>
            </a:endParaRPr>
          </a:p>
        </p:txBody>
      </p:sp>
      <p:pic>
        <p:nvPicPr>
          <p:cNvPr id="2" name="Picture 4">
            <a:extLst>
              <a:ext uri="{FF2B5EF4-FFF2-40B4-BE49-F238E27FC236}">
                <a16:creationId xmlns:a16="http://schemas.microsoft.com/office/drawing/2014/main" id="{C7AB248C-4817-1DA0-BFDB-CBE56B12E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279" y="710293"/>
            <a:ext cx="2488853" cy="3314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05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77"/>
                                        </p:tgtEl>
                                        <p:attrNameLst>
                                          <p:attrName>style.visibility</p:attrName>
                                        </p:attrNameLst>
                                      </p:cBhvr>
                                      <p:to>
                                        <p:strVal val="visible"/>
                                      </p:to>
                                    </p:set>
                                    <p:animEffect transition="in" filter="barn(inVertical)">
                                      <p:cBhvr>
                                        <p:cTn id="12" dur="500"/>
                                        <p:tgtEl>
                                          <p:spTgt spid="217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178">
                                            <p:txEl>
                                              <p:pRg st="0" end="0"/>
                                            </p:txEl>
                                          </p:spTgt>
                                        </p:tgtEl>
                                        <p:attrNameLst>
                                          <p:attrName>style.visibility</p:attrName>
                                        </p:attrNameLst>
                                      </p:cBhvr>
                                      <p:to>
                                        <p:strVal val="visible"/>
                                      </p:to>
                                    </p:set>
                                    <p:animEffect transition="in" filter="wipe(down)">
                                      <p:cBhvr>
                                        <p:cTn id="17" dur="500"/>
                                        <p:tgtEl>
                                          <p:spTgt spid="217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178">
                                            <p:txEl>
                                              <p:pRg st="1" end="1"/>
                                            </p:txEl>
                                          </p:spTgt>
                                        </p:tgtEl>
                                        <p:attrNameLst>
                                          <p:attrName>style.visibility</p:attrName>
                                        </p:attrNameLst>
                                      </p:cBhvr>
                                      <p:to>
                                        <p:strVal val="visible"/>
                                      </p:to>
                                    </p:set>
                                    <p:animEffect transition="in" filter="wipe(down)">
                                      <p:cBhvr>
                                        <p:cTn id="22" dur="500"/>
                                        <p:tgtEl>
                                          <p:spTgt spid="217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178">
                                            <p:txEl>
                                              <p:pRg st="2" end="2"/>
                                            </p:txEl>
                                          </p:spTgt>
                                        </p:tgtEl>
                                        <p:attrNameLst>
                                          <p:attrName>style.visibility</p:attrName>
                                        </p:attrNameLst>
                                      </p:cBhvr>
                                      <p:to>
                                        <p:strVal val="visible"/>
                                      </p:to>
                                    </p:set>
                                    <p:animEffect transition="in" filter="wipe(down)">
                                      <p:cBhvr>
                                        <p:cTn id="27" dur="500"/>
                                        <p:tgtEl>
                                          <p:spTgt spid="217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78" name="Google Shape;2178;p39"/>
          <p:cNvSpPr txBox="1">
            <a:spLocks noGrp="1"/>
          </p:cNvSpPr>
          <p:nvPr>
            <p:ph type="subTitle" idx="1"/>
          </p:nvPr>
        </p:nvSpPr>
        <p:spPr>
          <a:xfrm>
            <a:off x="1045029" y="617430"/>
            <a:ext cx="4302578" cy="3572904"/>
          </a:xfrm>
          <a:prstGeom prst="rect">
            <a:avLst/>
          </a:prstGeom>
        </p:spPr>
        <p:txBody>
          <a:bodyPr spcFirstLastPara="1" wrap="square" lIns="91425" tIns="91425" rIns="91425" bIns="91425" anchor="t" anchorCtr="0">
            <a:noAutofit/>
          </a:bodyPr>
          <a:lstStyle/>
          <a:p>
            <a:pPr marL="285750" indent="-285750" algn="l">
              <a:buFontTx/>
              <a:buChar char="-"/>
            </a:pPr>
            <a:r>
              <a:rPr lang="en-US" sz="1800" dirty="0">
                <a:solidFill>
                  <a:schemeClr val="tx1"/>
                </a:solidFill>
                <a:latin typeface="Times New Roman" panose="02020603050405020304" pitchFamily="18" charset="0"/>
                <a:cs typeface="Times New Roman" panose="02020603050405020304" pitchFamily="18" charset="0"/>
              </a:rPr>
              <a:t>Henry Ford is widely known as the car constructor, the founder of the Ford Motor Company, the pioneer of mass production and the inventor of the moving assembly line, which many consider as the world’s greatest contribution to manufacturing.[3]</a:t>
            </a:r>
          </a:p>
          <a:p>
            <a:pPr marL="285750" indent="-285750" algn="l">
              <a:buFontTx/>
              <a:buChar char="-"/>
            </a:pPr>
            <a:r>
              <a:rPr lang="en-US" sz="1800" dirty="0">
                <a:latin typeface="Times New Roman" panose="02020603050405020304" pitchFamily="18" charset="0"/>
                <a:cs typeface="Times New Roman" panose="02020603050405020304" pitchFamily="18" charset="0"/>
              </a:rPr>
              <a:t>The Ford’s production system has become the characteristic American mode of production widespread all over the world. [3]</a:t>
            </a:r>
            <a:endParaRPr lang="en-US" sz="1800" dirty="0">
              <a:solidFill>
                <a:srgbClr val="1A1A1A"/>
              </a:solidFill>
              <a:latin typeface="Times New Roman" panose="02020603050405020304" pitchFamily="18" charset="0"/>
              <a:cs typeface="Times New Roman" panose="02020603050405020304" pitchFamily="18" charset="0"/>
            </a:endParaRPr>
          </a:p>
          <a:p>
            <a:endParaRPr lang="en-US" dirty="0">
              <a:solidFill>
                <a:srgbClr val="1A1A1A"/>
              </a:solidFill>
              <a:latin typeface="Times New Roman" panose="02020603050405020304" pitchFamily="18" charset="0"/>
              <a:cs typeface="Times New Roman" panose="02020603050405020304" pitchFamily="18" charset="0"/>
            </a:endParaRPr>
          </a:p>
          <a:p>
            <a:pPr algn="l"/>
            <a:endParaRPr dirty="0">
              <a:latin typeface="Times New Roman" panose="02020603050405020304" pitchFamily="18" charset="0"/>
              <a:cs typeface="Times New Roman" panose="02020603050405020304" pitchFamily="18" charset="0"/>
              <a:sym typeface="Barlow Semi Condensed"/>
            </a:endParaRPr>
          </a:p>
        </p:txBody>
      </p:sp>
      <p:pic>
        <p:nvPicPr>
          <p:cNvPr id="3" name="Picture 4">
            <a:extLst>
              <a:ext uri="{FF2B5EF4-FFF2-40B4-BE49-F238E27FC236}">
                <a16:creationId xmlns:a16="http://schemas.microsoft.com/office/drawing/2014/main" id="{6F2842C3-4DAE-F74F-C50A-F62A7621E2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7607" y="459488"/>
            <a:ext cx="2751364" cy="35142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0019645-4678-04AD-6804-11D87783374D}"/>
              </a:ext>
            </a:extLst>
          </p:cNvPr>
          <p:cNvSpPr txBox="1"/>
          <p:nvPr/>
        </p:nvSpPr>
        <p:spPr>
          <a:xfrm>
            <a:off x="4572000" y="4032392"/>
            <a:ext cx="4572000" cy="1015663"/>
          </a:xfrm>
          <a:prstGeom prst="rect">
            <a:avLst/>
          </a:prstGeom>
          <a:noFill/>
        </p:spPr>
        <p:txBody>
          <a:bodyPr wrap="square">
            <a:spAutoFit/>
          </a:bodyPr>
          <a:lstStyle/>
          <a:p>
            <a:pPr marL="0" indent="0" algn="ctr"/>
            <a:r>
              <a:rPr lang="en-US" sz="2000" b="1" dirty="0">
                <a:latin typeface="Times New Roman" panose="02020603050405020304" pitchFamily="18" charset="0"/>
                <a:cs typeface="Times New Roman" panose="02020603050405020304" pitchFamily="18" charset="0"/>
              </a:rPr>
              <a:t>Henry Ford</a:t>
            </a:r>
          </a:p>
          <a:p>
            <a:pPr marL="0" indent="0" algn="ctr"/>
            <a:r>
              <a:rPr lang="en-US" sz="2000" dirty="0">
                <a:latin typeface="Times New Roman" panose="02020603050405020304" pitchFamily="18" charset="0"/>
                <a:cs typeface="Times New Roman" panose="02020603050405020304" pitchFamily="18" charset="0"/>
              </a:rPr>
              <a:t>(1863 – 1947)</a:t>
            </a:r>
            <a:endParaRPr lang="en-US" sz="2000" b="0" i="0" dirty="0">
              <a:solidFill>
                <a:srgbClr val="202122"/>
              </a:solidFill>
              <a:effectLst/>
              <a:latin typeface="Times New Roman" panose="02020603050405020304" pitchFamily="18" charset="0"/>
              <a:cs typeface="Times New Roman" panose="02020603050405020304" pitchFamily="18" charset="0"/>
            </a:endParaRPr>
          </a:p>
          <a:p>
            <a:pPr marL="0" indent="0" algn="ctr"/>
            <a:r>
              <a:rPr lang="en-US" sz="2000" b="0" i="0" dirty="0">
                <a:solidFill>
                  <a:srgbClr val="202122"/>
                </a:solidFill>
                <a:effectLst/>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24976133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arn(inVertical)">
                                      <p:cBhvr>
                                        <p:cTn id="12" dur="500"/>
                                        <p:tgtEl>
                                          <p:spTgt spid="7">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barn(inVertical)">
                                      <p:cBhvr>
                                        <p:cTn id="15" dur="500"/>
                                        <p:tgtEl>
                                          <p:spTgt spid="7">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barn(inVertical)">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178">
                                            <p:txEl>
                                              <p:pRg st="0" end="0"/>
                                            </p:txEl>
                                          </p:spTgt>
                                        </p:tgtEl>
                                        <p:attrNameLst>
                                          <p:attrName>style.visibility</p:attrName>
                                        </p:attrNameLst>
                                      </p:cBhvr>
                                      <p:to>
                                        <p:strVal val="visible"/>
                                      </p:to>
                                    </p:set>
                                    <p:animEffect transition="in" filter="barn(inVertical)">
                                      <p:cBhvr>
                                        <p:cTn id="23" dur="500"/>
                                        <p:tgtEl>
                                          <p:spTgt spid="2178">
                                            <p:txEl>
                                              <p:pRg st="0" end="0"/>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2178">
                                            <p:txEl>
                                              <p:pRg st="1" end="1"/>
                                            </p:txEl>
                                          </p:spTgt>
                                        </p:tgtEl>
                                        <p:attrNameLst>
                                          <p:attrName>style.visibility</p:attrName>
                                        </p:attrNameLst>
                                      </p:cBhvr>
                                      <p:to>
                                        <p:strVal val="visible"/>
                                      </p:to>
                                    </p:set>
                                    <p:animEffect transition="in" filter="barn(inVertical)">
                                      <p:cBhvr>
                                        <p:cTn id="26" dur="500"/>
                                        <p:tgtEl>
                                          <p:spTgt spid="217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2183" name="Google Shape;2183;p40"/>
          <p:cNvGrpSpPr/>
          <p:nvPr/>
        </p:nvGrpSpPr>
        <p:grpSpPr>
          <a:xfrm>
            <a:off x="1819024" y="3893816"/>
            <a:ext cx="175013" cy="27000"/>
            <a:chOff x="5662375" y="212375"/>
            <a:chExt cx="175013" cy="27000"/>
          </a:xfrm>
        </p:grpSpPr>
        <p:sp>
          <p:nvSpPr>
            <p:cNvPr id="2184" name="Google Shape;2184;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5" name="Google Shape;2185;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6" name="Google Shape;2186;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87" name="Google Shape;2187;p40"/>
          <p:cNvGrpSpPr/>
          <p:nvPr/>
        </p:nvGrpSpPr>
        <p:grpSpPr>
          <a:xfrm>
            <a:off x="4484494" y="3893828"/>
            <a:ext cx="175013" cy="27000"/>
            <a:chOff x="5662375" y="212375"/>
            <a:chExt cx="175013" cy="27000"/>
          </a:xfrm>
        </p:grpSpPr>
        <p:sp>
          <p:nvSpPr>
            <p:cNvPr id="2188" name="Google Shape;2188;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9" name="Google Shape;2189;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0" name="Google Shape;2190;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91" name="Google Shape;2191;p40"/>
          <p:cNvGrpSpPr/>
          <p:nvPr/>
        </p:nvGrpSpPr>
        <p:grpSpPr>
          <a:xfrm>
            <a:off x="7149964" y="3893816"/>
            <a:ext cx="175013" cy="27000"/>
            <a:chOff x="5662375" y="212375"/>
            <a:chExt cx="175013" cy="27000"/>
          </a:xfrm>
        </p:grpSpPr>
        <p:sp>
          <p:nvSpPr>
            <p:cNvPr id="2192" name="Google Shape;2192;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3" name="Google Shape;2193;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4" name="Google Shape;2194;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95" name="Google Shape;2195;p40"/>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Taylorism – Scientific management</a:t>
            </a:r>
            <a:endParaRPr dirty="0"/>
          </a:p>
        </p:txBody>
      </p:sp>
      <p:sp>
        <p:nvSpPr>
          <p:cNvPr id="2200" name="Google Shape;2200;p40"/>
          <p:cNvSpPr txBox="1">
            <a:spLocks noGrp="1"/>
          </p:cNvSpPr>
          <p:nvPr>
            <p:ph type="subTitle" idx="5"/>
          </p:nvPr>
        </p:nvSpPr>
        <p:spPr>
          <a:xfrm>
            <a:off x="681867" y="1004220"/>
            <a:ext cx="7955280" cy="3476340"/>
          </a:xfrm>
          <a:prstGeom prst="rect">
            <a:avLst/>
          </a:prstGeom>
        </p:spPr>
        <p:txBody>
          <a:bodyPr spcFirstLastPara="1" wrap="square" lIns="91425" tIns="91425" rIns="91425" bIns="91425" anchor="t" anchorCtr="0">
            <a:noAutofit/>
          </a:bodyPr>
          <a:lstStyle/>
          <a:p>
            <a:pPr marL="285750" lvl="0" indent="-285750" algn="l">
              <a:buFont typeface="Wingdings" panose="05000000000000000000" pitchFamily="2" charset="2"/>
              <a:buChar char="ü"/>
            </a:pPr>
            <a:r>
              <a:rPr lang="en-US" sz="1800" dirty="0">
                <a:solidFill>
                  <a:schemeClr val="tx1"/>
                </a:solidFill>
                <a:latin typeface="Times New Roman" panose="02020603050405020304" pitchFamily="18" charset="0"/>
                <a:cs typeface="Times New Roman" panose="02020603050405020304" pitchFamily="18" charset="0"/>
              </a:rPr>
              <a:t>The philosophy of Scientific Management developed by Taylor and his followers about a century ago had far reaching implications for business and industry as well as broader societal, political and ideological perspectives (</a:t>
            </a:r>
            <a:r>
              <a:rPr lang="en-US" sz="1800" dirty="0" err="1">
                <a:solidFill>
                  <a:schemeClr val="tx1"/>
                </a:solidFill>
                <a:latin typeface="Times New Roman" panose="02020603050405020304" pitchFamily="18" charset="0"/>
                <a:cs typeface="Times New Roman" panose="02020603050405020304" pitchFamily="18" charset="0"/>
              </a:rPr>
              <a:t>Grachev</a:t>
            </a:r>
            <a:r>
              <a:rPr lang="en-US" sz="1800" dirty="0">
                <a:solidFill>
                  <a:schemeClr val="tx1"/>
                </a:solidFill>
                <a:latin typeface="Times New Roman" panose="02020603050405020304" pitchFamily="18" charset="0"/>
                <a:cs typeface="Times New Roman" panose="02020603050405020304" pitchFamily="18" charset="0"/>
              </a:rPr>
              <a:t> and </a:t>
            </a:r>
            <a:r>
              <a:rPr lang="en-US" sz="1800" dirty="0" err="1">
                <a:solidFill>
                  <a:schemeClr val="tx1"/>
                </a:solidFill>
                <a:latin typeface="Times New Roman" panose="02020603050405020304" pitchFamily="18" charset="0"/>
                <a:cs typeface="Times New Roman" panose="02020603050405020304" pitchFamily="18" charset="0"/>
              </a:rPr>
              <a:t>Rakitsky</a:t>
            </a:r>
            <a:r>
              <a:rPr lang="en-US" sz="1800" dirty="0">
                <a:solidFill>
                  <a:schemeClr val="tx1"/>
                </a:solidFill>
                <a:latin typeface="Times New Roman" panose="02020603050405020304" pitchFamily="18" charset="0"/>
                <a:cs typeface="Times New Roman" panose="02020603050405020304" pitchFamily="18" charset="0"/>
              </a:rPr>
              <a:t>, 2013) [1]</a:t>
            </a:r>
          </a:p>
          <a:p>
            <a:pPr marL="285750" indent="-285750" algn="l">
              <a:buFont typeface="Wingdings" panose="05000000000000000000" pitchFamily="2" charset="2"/>
              <a:buChar char="ü"/>
            </a:pPr>
            <a:r>
              <a:rPr lang="en-US" sz="1800" dirty="0">
                <a:solidFill>
                  <a:schemeClr val="tx1"/>
                </a:solidFill>
                <a:latin typeface="Times New Roman" panose="02020603050405020304" pitchFamily="18" charset="0"/>
                <a:cs typeface="Times New Roman" panose="02020603050405020304" pitchFamily="18" charset="0"/>
              </a:rPr>
              <a:t>Taylor </a:t>
            </a:r>
            <a:r>
              <a:rPr lang="en-US" sz="1800" dirty="0">
                <a:latin typeface="Times New Roman" panose="02020603050405020304" pitchFamily="18" charset="0"/>
                <a:cs typeface="Times New Roman" panose="02020603050405020304" pitchFamily="18" charset="0"/>
              </a:rPr>
              <a:t>believed that the use of engineering principles could help reduce the waste and increase production and efficiency (Taylor, 1947). Taylor identified  three causes of antagonism and inefficiency: </a:t>
            </a:r>
            <a:endParaRPr lang="en-US" sz="1800" dirty="0">
              <a:solidFill>
                <a:schemeClr val="tx1"/>
              </a:solidFill>
              <a:latin typeface="Times New Roman" panose="02020603050405020304" pitchFamily="18" charset="0"/>
              <a:cs typeface="Times New Roman" panose="02020603050405020304" pitchFamily="18" charset="0"/>
            </a:endParaRPr>
          </a:p>
          <a:p>
            <a:pPr marL="285750" lvl="0" indent="-285750" algn="l">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      Fallacious belief of workers that increased output would lead to unemployment inevitably [2]</a:t>
            </a:r>
          </a:p>
          <a:p>
            <a:pPr marL="285750" lvl="0" indent="-285750" algn="l">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      Defective system of management which makes workers to restrict output to protect their      interest [2]</a:t>
            </a:r>
          </a:p>
          <a:p>
            <a:pPr marL="285750" lvl="0" indent="-285750" algn="l">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      Rule of thumb which is inefficient and efforts wasting. [2]</a:t>
            </a:r>
          </a:p>
          <a:p>
            <a:pPr marL="285750" lvl="0" indent="-285750" algn="l">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pPr algn="l"/>
            <a:endParaRPr lang="en-US" dirty="0">
              <a:solidFill>
                <a:schemeClr val="tx1"/>
              </a:solidFill>
              <a:latin typeface="Times New Roman" panose="02020603050405020304" pitchFamily="18" charset="0"/>
              <a:cs typeface="Times New Roman" panose="02020603050405020304" pitchFamily="18" charset="0"/>
            </a:endParaRPr>
          </a:p>
          <a:p>
            <a:pPr marL="285750" lvl="0" indent="-285750" algn="l">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pPr marL="285750" lvl="1" indent="-285750" algn="l">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pPr lvl="0" algn="l" rtl="0">
              <a:spcBef>
                <a:spcPts val="0"/>
              </a:spcBef>
              <a:spcAft>
                <a:spcPts val="0"/>
              </a:spcAft>
            </a:pPr>
            <a:endParaRPr dirty="0">
              <a:latin typeface="Times New Roman" panose="02020603050405020304" pitchFamily="18" charset="0"/>
              <a:cs typeface="Times New Roman" panose="02020603050405020304" pitchFamily="18" charset="0"/>
              <a:sym typeface="Barlow Semi Condense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00">
                                            <p:txEl>
                                              <p:pRg st="0" end="0"/>
                                            </p:txEl>
                                          </p:spTgt>
                                        </p:tgtEl>
                                        <p:attrNameLst>
                                          <p:attrName>style.visibility</p:attrName>
                                        </p:attrNameLst>
                                      </p:cBhvr>
                                      <p:to>
                                        <p:strVal val="visible"/>
                                      </p:to>
                                    </p:set>
                                    <p:animEffect transition="in" filter="barn(inVertical)">
                                      <p:cBhvr>
                                        <p:cTn id="7" dur="500"/>
                                        <p:tgtEl>
                                          <p:spTgt spid="2200">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200">
                                            <p:txEl>
                                              <p:pRg st="1" end="1"/>
                                            </p:txEl>
                                          </p:spTgt>
                                        </p:tgtEl>
                                        <p:attrNameLst>
                                          <p:attrName>style.visibility</p:attrName>
                                        </p:attrNameLst>
                                      </p:cBhvr>
                                      <p:to>
                                        <p:strVal val="visible"/>
                                      </p:to>
                                    </p:set>
                                    <p:animEffect transition="in" filter="barn(inVertical)">
                                      <p:cBhvr>
                                        <p:cTn id="10" dur="500"/>
                                        <p:tgtEl>
                                          <p:spTgt spid="2200">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200">
                                            <p:txEl>
                                              <p:pRg st="2" end="2"/>
                                            </p:txEl>
                                          </p:spTgt>
                                        </p:tgtEl>
                                        <p:attrNameLst>
                                          <p:attrName>style.visibility</p:attrName>
                                        </p:attrNameLst>
                                      </p:cBhvr>
                                      <p:to>
                                        <p:strVal val="visible"/>
                                      </p:to>
                                    </p:set>
                                    <p:animEffect transition="in" filter="barn(inVertical)">
                                      <p:cBhvr>
                                        <p:cTn id="13" dur="500"/>
                                        <p:tgtEl>
                                          <p:spTgt spid="2200">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200">
                                            <p:txEl>
                                              <p:pRg st="3" end="3"/>
                                            </p:txEl>
                                          </p:spTgt>
                                        </p:tgtEl>
                                        <p:attrNameLst>
                                          <p:attrName>style.visibility</p:attrName>
                                        </p:attrNameLst>
                                      </p:cBhvr>
                                      <p:to>
                                        <p:strVal val="visible"/>
                                      </p:to>
                                    </p:set>
                                    <p:animEffect transition="in" filter="barn(inVertical)">
                                      <p:cBhvr>
                                        <p:cTn id="16" dur="500"/>
                                        <p:tgtEl>
                                          <p:spTgt spid="2200">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2200">
                                            <p:txEl>
                                              <p:pRg st="4" end="4"/>
                                            </p:txEl>
                                          </p:spTgt>
                                        </p:tgtEl>
                                        <p:attrNameLst>
                                          <p:attrName>style.visibility</p:attrName>
                                        </p:attrNameLst>
                                      </p:cBhvr>
                                      <p:to>
                                        <p:strVal val="visible"/>
                                      </p:to>
                                    </p:set>
                                    <p:animEffect transition="in" filter="barn(inVertical)">
                                      <p:cBhvr>
                                        <p:cTn id="19" dur="500"/>
                                        <p:tgtEl>
                                          <p:spTgt spid="220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1064948" y="204107"/>
            <a:ext cx="7401415" cy="11185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Example – Scientific management in McDonal’s operation</a:t>
            </a:r>
            <a:endParaRPr dirty="0"/>
          </a:p>
        </p:txBody>
      </p:sp>
      <p:pic>
        <p:nvPicPr>
          <p:cNvPr id="4100" name="Picture 4" descr="McDonald′s và thử thách tại Việt Nam">
            <a:extLst>
              <a:ext uri="{FF2B5EF4-FFF2-40B4-BE49-F238E27FC236}">
                <a16:creationId xmlns:a16="http://schemas.microsoft.com/office/drawing/2014/main" id="{3C0D88B2-5632-0565-FF93-2352663E0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667" y="1505099"/>
            <a:ext cx="3299347" cy="24973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C067A2D-632B-125A-2835-F95350B0D0DC}"/>
              </a:ext>
            </a:extLst>
          </p:cNvPr>
          <p:cNvSpPr txBox="1"/>
          <p:nvPr/>
        </p:nvSpPr>
        <p:spPr>
          <a:xfrm>
            <a:off x="576434" y="1314449"/>
            <a:ext cx="4675628" cy="2862322"/>
          </a:xfrm>
          <a:prstGeom prst="rect">
            <a:avLst/>
          </a:prstGeom>
          <a:noFill/>
        </p:spPr>
        <p:txBody>
          <a:bodyPr wrap="square">
            <a:spAutoFit/>
          </a:bodyPr>
          <a:lstStyle/>
          <a:p>
            <a:pPr marL="285750" lvl="0" indent="-285750" algn="l" rtl="0">
              <a:spcBef>
                <a:spcPts val="0"/>
              </a:spcBef>
              <a:spcAft>
                <a:spcPts val="0"/>
              </a:spcAft>
              <a:buFont typeface="Arial" panose="020B0604020202020204" pitchFamily="34" charset="0"/>
              <a:buChar char="•"/>
            </a:pPr>
            <a:r>
              <a:rPr lang="en-US" sz="1800" dirty="0">
                <a:solidFill>
                  <a:schemeClr val="accent5">
                    <a:lumMod val="10000"/>
                  </a:schemeClr>
                </a:solidFill>
                <a:latin typeface="Times New Roman" panose="02020603050405020304" pitchFamily="18" charset="0"/>
                <a:cs typeface="Times New Roman" panose="02020603050405020304" pitchFamily="18" charset="0"/>
              </a:rPr>
              <a:t>People working in McDonald’s must follow its instruction to do the job, normally one person in one position. </a:t>
            </a:r>
          </a:p>
          <a:p>
            <a:pPr marL="285750" lvl="0" indent="-285750" algn="l" rtl="0">
              <a:spcBef>
                <a:spcPts val="0"/>
              </a:spcBef>
              <a:spcAft>
                <a:spcPts val="0"/>
              </a:spcAft>
              <a:buFont typeface="Arial" panose="020B0604020202020204" pitchFamily="34" charset="0"/>
              <a:buChar char="•"/>
            </a:pPr>
            <a:r>
              <a:rPr lang="en-US" sz="1800" dirty="0">
                <a:solidFill>
                  <a:schemeClr val="accent5">
                    <a:lumMod val="10000"/>
                  </a:schemeClr>
                </a:solidFill>
                <a:latin typeface="Times New Roman" panose="02020603050405020304" pitchFamily="18" charset="0"/>
                <a:cs typeface="Times New Roman" panose="02020603050405020304" pitchFamily="18" charset="0"/>
              </a:rPr>
              <a:t>For instance, when customer order a ‘big mac’ combo, people who making buns will toast the bun and pass it on to the person who making burgers and wrapping it up ready for customer. People who making fires will put it into the box, finally who in the front counter puts all these together for the customer.</a:t>
            </a:r>
            <a:endParaRPr lang="en-US" sz="1800" b="0" i="0" dirty="0">
              <a:solidFill>
                <a:schemeClr val="accent5">
                  <a:lumMod val="1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88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500" fill="hold"/>
                                        <p:tgtEl>
                                          <p:spTgt spid="4100"/>
                                        </p:tgtEl>
                                        <p:attrNameLst>
                                          <p:attrName>ppt_w</p:attrName>
                                        </p:attrNameLst>
                                      </p:cBhvr>
                                      <p:tavLst>
                                        <p:tav tm="0">
                                          <p:val>
                                            <p:fltVal val="0"/>
                                          </p:val>
                                        </p:tav>
                                        <p:tav tm="100000">
                                          <p:val>
                                            <p:strVal val="#ppt_w"/>
                                          </p:val>
                                        </p:tav>
                                      </p:tavLst>
                                    </p:anim>
                                    <p:anim calcmode="lin" valueType="num">
                                      <p:cBhvr>
                                        <p:cTn id="8" dur="500" fill="hold"/>
                                        <p:tgtEl>
                                          <p:spTgt spid="4100"/>
                                        </p:tgtEl>
                                        <p:attrNameLst>
                                          <p:attrName>ppt_h</p:attrName>
                                        </p:attrNameLst>
                                      </p:cBhvr>
                                      <p:tavLst>
                                        <p:tav tm="0">
                                          <p:val>
                                            <p:fltVal val="0"/>
                                          </p:val>
                                        </p:tav>
                                        <p:tav tm="100000">
                                          <p:val>
                                            <p:strVal val="#ppt_h"/>
                                          </p:val>
                                        </p:tav>
                                      </p:tavLst>
                                    </p:anim>
                                    <p:animEffect transition="in" filter="fade">
                                      <p:cBhvr>
                                        <p:cTn id="9" dur="500"/>
                                        <p:tgtEl>
                                          <p:spTgt spid="4100"/>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barn(inVertical)">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barn(inVertical)">
                                      <p:cBhvr>
                                        <p:cTn id="19"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1"/>
        <p:cNvGrpSpPr/>
        <p:nvPr/>
      </p:nvGrpSpPr>
      <p:grpSpPr>
        <a:xfrm>
          <a:off x="0" y="0"/>
          <a:ext cx="0" cy="0"/>
          <a:chOff x="0" y="0"/>
          <a:chExt cx="0" cy="0"/>
        </a:xfrm>
      </p:grpSpPr>
      <p:sp>
        <p:nvSpPr>
          <p:cNvPr id="2732" name="Google Shape;2732;p50"/>
          <p:cNvSpPr txBox="1">
            <a:spLocks noGrp="1"/>
          </p:cNvSpPr>
          <p:nvPr>
            <p:ph type="title"/>
          </p:nvPr>
        </p:nvSpPr>
        <p:spPr>
          <a:xfrm>
            <a:off x="2624328" y="1121545"/>
            <a:ext cx="39045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a:t>
            </a:r>
            <a:endParaRPr dirty="0"/>
          </a:p>
        </p:txBody>
      </p:sp>
      <p:sp>
        <p:nvSpPr>
          <p:cNvPr id="2733" name="Google Shape;2733;p50"/>
          <p:cNvSpPr txBox="1">
            <a:spLocks noGrp="1"/>
          </p:cNvSpPr>
          <p:nvPr>
            <p:ph type="subTitle" idx="1"/>
          </p:nvPr>
        </p:nvSpPr>
        <p:spPr>
          <a:xfrm>
            <a:off x="2329225" y="2571750"/>
            <a:ext cx="4914412" cy="12359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dirty="0">
                <a:solidFill>
                  <a:srgbClr val="050505"/>
                </a:solidFill>
                <a:latin typeface="Times New Roman" panose="02020603050405020304" pitchFamily="18" charset="0"/>
                <a:cs typeface="Times New Roman" panose="02020603050405020304" pitchFamily="18" charset="0"/>
              </a:rPr>
              <a:t>Each</a:t>
            </a:r>
            <a:r>
              <a:rPr lang="en-US" sz="1600" b="0" i="0" dirty="0">
                <a:solidFill>
                  <a:srgbClr val="050505"/>
                </a:solidFill>
                <a:effectLst/>
                <a:latin typeface="Times New Roman" panose="02020603050405020304" pitchFamily="18" charset="0"/>
                <a:cs typeface="Times New Roman" panose="02020603050405020304" pitchFamily="18" charset="0"/>
              </a:rPr>
              <a:t> part of the business operates independently, so there are still some problems as follows:</a:t>
            </a:r>
            <a:r>
              <a:rPr lang="en-US" sz="1600" dirty="0">
                <a:solidFill>
                  <a:schemeClr val="dk1"/>
                </a:solidFill>
                <a:latin typeface="Times New Roman" panose="02020603050405020304" pitchFamily="18" charset="0"/>
                <a:ea typeface="Merriweather"/>
                <a:cs typeface="Times New Roman" panose="02020603050405020304" pitchFamily="18" charset="0"/>
                <a:sym typeface="Merriweather"/>
              </a:rPr>
              <a:t> delays in business process execution, overstocking, </a:t>
            </a:r>
            <a:r>
              <a:rPr lang="en-US" sz="1600" dirty="0">
                <a:solidFill>
                  <a:srgbClr val="050505"/>
                </a:solidFill>
                <a:latin typeface="Times New Roman" panose="02020603050405020304" pitchFamily="18" charset="0"/>
                <a:ea typeface="Merriweather"/>
                <a:cs typeface="Times New Roman" panose="02020603050405020304" pitchFamily="18" charset="0"/>
                <a:sym typeface="Merriweather"/>
              </a:rPr>
              <a:t>lack of</a:t>
            </a:r>
            <a:r>
              <a:rPr lang="en-US" sz="1600" b="0" i="0" dirty="0">
                <a:solidFill>
                  <a:srgbClr val="050505"/>
                </a:solidFill>
                <a:effectLst/>
                <a:latin typeface="Times New Roman" panose="02020603050405020304" pitchFamily="18" charset="0"/>
                <a:cs typeface="Times New Roman" panose="02020603050405020304" pitchFamily="18" charset="0"/>
              </a:rPr>
              <a:t> transparency of information between departments</a:t>
            </a:r>
            <a:r>
              <a:rPr lang="en-US" sz="1600" b="0" i="0" dirty="0">
                <a:solidFill>
                  <a:schemeClr val="dk1"/>
                </a:solidFill>
                <a:effectLst/>
                <a:latin typeface="Times New Roman" panose="02020603050405020304" pitchFamily="18" charset="0"/>
                <a:cs typeface="Times New Roman" panose="02020603050405020304" pitchFamily="18" charset="0"/>
                <a:sym typeface="Merriweather"/>
              </a:rPr>
              <a:t>, …</a:t>
            </a:r>
            <a:endParaRPr dirty="0"/>
          </a:p>
          <a:p>
            <a:pPr marL="0" lvl="0" indent="0" algn="ctr"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755329" y="2297841"/>
            <a:ext cx="3327064" cy="10697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dirty="0">
                <a:solidFill>
                  <a:schemeClr val="dk1"/>
                </a:solidFill>
                <a:latin typeface="Merriweather"/>
                <a:ea typeface="Merriweather"/>
                <a:cs typeface="Merriweather"/>
                <a:sym typeface="Merriweather"/>
              </a:rPr>
              <a:t>Gaps in functional administration</a:t>
            </a:r>
            <a:endParaRPr sz="30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Tree>
    <p:extLst>
      <p:ext uri="{BB962C8B-B14F-4D97-AF65-F5344CB8AC3E}">
        <p14:creationId xmlns:p14="http://schemas.microsoft.com/office/powerpoint/2010/main" val="12382457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55"/>
                                        </p:tgtEl>
                                        <p:attrNameLst>
                                          <p:attrName>style.visibility</p:attrName>
                                        </p:attrNameLst>
                                      </p:cBhvr>
                                      <p:to>
                                        <p:strVal val="visible"/>
                                      </p:to>
                                    </p:set>
                                    <p:animEffect transition="in" filter="wipe(down)">
                                      <p:cBhvr>
                                        <p:cTn id="7" dur="500"/>
                                        <p:tgtEl>
                                          <p:spTgt spid="2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5" grpId="0"/>
    </p:bldLst>
  </p:timing>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2093</TotalTime>
  <Words>1921</Words>
  <Application>Microsoft Office PowerPoint</Application>
  <PresentationFormat>On-screen Show (16:9)</PresentationFormat>
  <Paragraphs>136</Paragraphs>
  <Slides>36</Slides>
  <Notes>35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Barlow Semi Condensed Medium</vt:lpstr>
      <vt:lpstr>Barlow Semi Condensed</vt:lpstr>
      <vt:lpstr>Roboto Condensed Light</vt:lpstr>
      <vt:lpstr>Georgia</vt:lpstr>
      <vt:lpstr>Arial</vt:lpstr>
      <vt:lpstr>Calibri</vt:lpstr>
      <vt:lpstr>Fjalla One</vt:lpstr>
      <vt:lpstr>Wingdings</vt:lpstr>
      <vt:lpstr>Merriweather</vt:lpstr>
      <vt:lpstr>Times New Roman</vt:lpstr>
      <vt:lpstr>Technology Consulting by Slidesgo</vt:lpstr>
      <vt:lpstr>CHAPTER 1 Introduction</vt:lpstr>
      <vt:lpstr>Contents of Chapter 1</vt:lpstr>
      <vt:lpstr>Contemporary Management Sources for ERP</vt:lpstr>
      <vt:lpstr>Frederick Winslow Taylor (1856 –1915) [1]</vt:lpstr>
      <vt:lpstr>PowerPoint Presentation</vt:lpstr>
      <vt:lpstr>Taylorism – Scientific management</vt:lpstr>
      <vt:lpstr>Example – Scientific management in McDonal’s operation</vt:lpstr>
      <vt:lpstr>Problem!</vt:lpstr>
      <vt:lpstr>Gaps in functional administration</vt:lpstr>
      <vt:lpstr>Overstocking</vt:lpstr>
      <vt:lpstr>The Evolution of ERP</vt:lpstr>
      <vt:lpstr>Evolution of ERP</vt:lpstr>
      <vt:lpstr>The evolution of ERP</vt:lpstr>
      <vt:lpstr>The evolution of ERP</vt:lpstr>
      <vt:lpstr>Data system</vt:lpstr>
      <vt:lpstr>Functional System</vt:lpstr>
      <vt:lpstr>ERP</vt:lpstr>
      <vt:lpstr>ERP</vt:lpstr>
      <vt:lpstr>What is ERP ?</vt:lpstr>
      <vt:lpstr>Extended ERP</vt:lpstr>
      <vt:lpstr>Benefits and difficulties in ERP implementation </vt:lpstr>
      <vt:lpstr>Benefits of ERP</vt:lpstr>
      <vt:lpstr>Overview of business processes</vt:lpstr>
      <vt:lpstr>Difficulties of ERP</vt:lpstr>
      <vt:lpstr>PowerPoint Presentation</vt:lpstr>
      <vt:lpstr>Business process</vt:lpstr>
      <vt:lpstr>Components of ERP </vt:lpstr>
      <vt:lpstr>PowerPoint Presentation</vt:lpstr>
      <vt:lpstr>Top ERP vendors in 2023 [11]</vt:lpstr>
      <vt:lpstr>Odoo</vt:lpstr>
      <vt:lpstr>The layered architecture of ERP </vt:lpstr>
      <vt:lpstr>Two-tier ERP architecture</vt:lpstr>
      <vt:lpstr>Three-tier ERP architecture</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cp:lastModifiedBy>Nguyễn Ngọc Huyền</cp:lastModifiedBy>
  <cp:revision>10</cp:revision>
  <dcterms:modified xsi:type="dcterms:W3CDTF">2023-05-18T08:09:13Z</dcterms:modified>
</cp:coreProperties>
</file>